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2" r:id="rId2"/>
    <p:sldMasterId id="2147483668" r:id="rId3"/>
    <p:sldMasterId id="2147483666" r:id="rId4"/>
    <p:sldMasterId id="2147483670" r:id="rId5"/>
    <p:sldMasterId id="2147483672" r:id="rId6"/>
    <p:sldMasterId id="2147483674" r:id="rId7"/>
    <p:sldMasterId id="2147483676" r:id="rId8"/>
    <p:sldMasterId id="2147483678" r:id="rId9"/>
  </p:sldMasterIdLst>
  <p:notesMasterIdLst>
    <p:notesMasterId r:id="rId21"/>
  </p:notesMasterIdLst>
  <p:sldIdLst>
    <p:sldId id="268" r:id="rId10"/>
    <p:sldId id="343" r:id="rId11"/>
    <p:sldId id="349" r:id="rId12"/>
    <p:sldId id="347" r:id="rId13"/>
    <p:sldId id="348" r:id="rId14"/>
    <p:sldId id="344" r:id="rId15"/>
    <p:sldId id="350" r:id="rId16"/>
    <p:sldId id="345" r:id="rId17"/>
    <p:sldId id="351" r:id="rId18"/>
    <p:sldId id="352" r:id="rId19"/>
    <p:sldId id="259" r:id="rId20"/>
  </p:sldIdLst>
  <p:sldSz cx="12195175" cy="6859588"/>
  <p:notesSz cx="6858000" cy="9144000"/>
  <p:defaultText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6">
          <p15:clr>
            <a:srgbClr val="A4A3A4"/>
          </p15:clr>
        </p15:guide>
        <p15:guide id="2" orient="horz" pos="104">
          <p15:clr>
            <a:srgbClr val="A4A3A4"/>
          </p15:clr>
        </p15:guide>
        <p15:guide id="3" orient="horz" pos="3976">
          <p15:clr>
            <a:srgbClr val="A4A3A4"/>
          </p15:clr>
        </p15:guide>
        <p15:guide id="4" orient="horz" pos="952">
          <p15:clr>
            <a:srgbClr val="A4A3A4"/>
          </p15:clr>
        </p15:guide>
        <p15:guide id="5" pos="367">
          <p15:clr>
            <a:srgbClr val="A4A3A4"/>
          </p15:clr>
        </p15:guide>
        <p15:guide id="6" pos="73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45" autoAdjust="0"/>
    <p:restoredTop sz="95082" autoAdjust="0"/>
  </p:normalViewPr>
  <p:slideViewPr>
    <p:cSldViewPr snapToObjects="1">
      <p:cViewPr varScale="1">
        <p:scale>
          <a:sx n="107" d="100"/>
          <a:sy n="107" d="100"/>
        </p:scale>
        <p:origin x="126" y="96"/>
      </p:cViewPr>
      <p:guideLst>
        <p:guide orient="horz" pos="776"/>
        <p:guide orient="horz" pos="104"/>
        <p:guide orient="horz" pos="3976"/>
        <p:guide orient="horz" pos="952"/>
        <p:guide pos="367"/>
        <p:guide pos="7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985CA-A2BC-409A-B2FD-E1355BF61F21}" type="datetimeFigureOut">
              <a:rPr lang="zh-CN" altLang="en-US" smtClean="0"/>
              <a:pPr/>
              <a:t>2017/9/29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DA9B7-A2C7-4867-AE56-7F98EB1DD17D}" type="slidenum">
              <a:rPr lang="zh-CN" altLang="en-US" smtClean="0"/>
              <a:pPr/>
              <a:t>‹#›</a:t>
            </a:fld>
            <a:endParaRPr lang="zh-CN" altLang="en-US"/>
          </a:p>
        </p:txBody>
      </p:sp>
    </p:spTree>
    <p:extLst>
      <p:ext uri="{BB962C8B-B14F-4D97-AF65-F5344CB8AC3E}">
        <p14:creationId xmlns:p14="http://schemas.microsoft.com/office/powerpoint/2010/main" val="88219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1</a:t>
            </a:fld>
            <a:endParaRPr lang="zh-CN" altLang="en-US"/>
          </a:p>
        </p:txBody>
      </p:sp>
    </p:spTree>
    <p:extLst>
      <p:ext uri="{BB962C8B-B14F-4D97-AF65-F5344CB8AC3E}">
        <p14:creationId xmlns:p14="http://schemas.microsoft.com/office/powerpoint/2010/main" val="2211626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10</a:t>
            </a:fld>
            <a:endParaRPr lang="zh-CN" altLang="en-US"/>
          </a:p>
        </p:txBody>
      </p:sp>
    </p:spTree>
    <p:extLst>
      <p:ext uri="{BB962C8B-B14F-4D97-AF65-F5344CB8AC3E}">
        <p14:creationId xmlns:p14="http://schemas.microsoft.com/office/powerpoint/2010/main" val="84382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2</a:t>
            </a:fld>
            <a:endParaRPr lang="zh-CN" altLang="en-US"/>
          </a:p>
        </p:txBody>
      </p:sp>
    </p:spTree>
    <p:extLst>
      <p:ext uri="{BB962C8B-B14F-4D97-AF65-F5344CB8AC3E}">
        <p14:creationId xmlns:p14="http://schemas.microsoft.com/office/powerpoint/2010/main" val="306291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3</a:t>
            </a:fld>
            <a:endParaRPr lang="zh-CN" altLang="en-US"/>
          </a:p>
        </p:txBody>
      </p:sp>
    </p:spTree>
    <p:extLst>
      <p:ext uri="{BB962C8B-B14F-4D97-AF65-F5344CB8AC3E}">
        <p14:creationId xmlns:p14="http://schemas.microsoft.com/office/powerpoint/2010/main" val="72837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4</a:t>
            </a:fld>
            <a:endParaRPr lang="zh-CN" altLang="en-US"/>
          </a:p>
        </p:txBody>
      </p:sp>
    </p:spTree>
    <p:extLst>
      <p:ext uri="{BB962C8B-B14F-4D97-AF65-F5344CB8AC3E}">
        <p14:creationId xmlns:p14="http://schemas.microsoft.com/office/powerpoint/2010/main" val="29256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5</a:t>
            </a:fld>
            <a:endParaRPr lang="zh-CN" altLang="en-US"/>
          </a:p>
        </p:txBody>
      </p:sp>
    </p:spTree>
    <p:extLst>
      <p:ext uri="{BB962C8B-B14F-4D97-AF65-F5344CB8AC3E}">
        <p14:creationId xmlns:p14="http://schemas.microsoft.com/office/powerpoint/2010/main" val="3320273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6</a:t>
            </a:fld>
            <a:endParaRPr lang="zh-CN" altLang="en-US"/>
          </a:p>
        </p:txBody>
      </p:sp>
    </p:spTree>
    <p:extLst>
      <p:ext uri="{BB962C8B-B14F-4D97-AF65-F5344CB8AC3E}">
        <p14:creationId xmlns:p14="http://schemas.microsoft.com/office/powerpoint/2010/main" val="319005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7</a:t>
            </a:fld>
            <a:endParaRPr lang="zh-CN" altLang="en-US"/>
          </a:p>
        </p:txBody>
      </p:sp>
    </p:spTree>
    <p:extLst>
      <p:ext uri="{BB962C8B-B14F-4D97-AF65-F5344CB8AC3E}">
        <p14:creationId xmlns:p14="http://schemas.microsoft.com/office/powerpoint/2010/main" val="323998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8</a:t>
            </a:fld>
            <a:endParaRPr lang="zh-CN" altLang="en-US"/>
          </a:p>
        </p:txBody>
      </p:sp>
    </p:spTree>
    <p:extLst>
      <p:ext uri="{BB962C8B-B14F-4D97-AF65-F5344CB8AC3E}">
        <p14:creationId xmlns:p14="http://schemas.microsoft.com/office/powerpoint/2010/main" val="373964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9</a:t>
            </a:fld>
            <a:endParaRPr lang="zh-CN" altLang="en-US"/>
          </a:p>
        </p:txBody>
      </p:sp>
    </p:spTree>
    <p:extLst>
      <p:ext uri="{BB962C8B-B14F-4D97-AF65-F5344CB8AC3E}">
        <p14:creationId xmlns:p14="http://schemas.microsoft.com/office/powerpoint/2010/main" val="196631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1483" y="1231734"/>
            <a:ext cx="6480000" cy="2520000"/>
          </a:xfrm>
        </p:spPr>
        <p:txBody>
          <a:bodyPr>
            <a:noAutofit/>
          </a:bodyPr>
          <a:lstStyle>
            <a:lvl1pPr algn="l">
              <a:defRPr sz="4800" b="1" baseline="0">
                <a:solidFill>
                  <a:schemeClr val="tx1">
                    <a:lumMod val="95000"/>
                    <a:lumOff val="5000"/>
                  </a:schemeClr>
                </a:solidFill>
                <a:latin typeface="+mn-lt"/>
                <a:ea typeface="黑体" pitchFamily="49" charset="-122"/>
                <a:cs typeface="Arial" pitchFamily="34" charset="0"/>
              </a:defRPr>
            </a:lvl1pPr>
          </a:lstStyle>
          <a:p>
            <a:r>
              <a:rPr lang="en-US" altLang="zh-CN" dirty="0" smtClean="0"/>
              <a:t>Headline in Arial bold 48 point</a:t>
            </a:r>
          </a:p>
        </p:txBody>
      </p:sp>
      <p:sp>
        <p:nvSpPr>
          <p:cNvPr id="3" name="副标题 2"/>
          <p:cNvSpPr>
            <a:spLocks noGrp="1"/>
          </p:cNvSpPr>
          <p:nvPr>
            <p:ph type="subTitle" idx="1" hasCustomPrompt="1"/>
          </p:nvPr>
        </p:nvSpPr>
        <p:spPr>
          <a:xfrm>
            <a:off x="431483" y="3761052"/>
            <a:ext cx="4320000" cy="1080000"/>
          </a:xfrm>
        </p:spPr>
        <p:txBody>
          <a:bodyPr>
            <a:noAutofit/>
          </a:bodyPr>
          <a:lstStyle>
            <a:lvl1pPr marL="0" indent="0" algn="l">
              <a:buNone/>
              <a:defRPr sz="2400">
                <a:solidFill>
                  <a:schemeClr val="tx1"/>
                </a:solidFill>
                <a:latin typeface="+mn-lt"/>
                <a:ea typeface="黑体" pitchFamily="49" charset="-122"/>
                <a:cs typeface="Arial" pitchFamily="34" charset="0"/>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Department name</a:t>
            </a:r>
            <a:endParaRPr lang="zh-CN" altLang="en-US" dirty="0"/>
          </a:p>
        </p:txBody>
      </p:sp>
    </p:spTree>
    <p:extLst>
      <p:ext uri="{BB962C8B-B14F-4D97-AF65-F5344CB8AC3E}">
        <p14:creationId xmlns:p14="http://schemas.microsoft.com/office/powerpoint/2010/main" val="3482126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92359" y="644840"/>
            <a:ext cx="9993315" cy="1200278"/>
          </a:xfrm>
        </p:spPr>
        <p:txBody>
          <a:bodyP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4300" b="1">
                <a:solidFill>
                  <a:schemeClr val="tx1"/>
                </a:solidFill>
                <a:latin typeface="+mj-lt"/>
              </a:defRPr>
            </a:lvl1pPr>
          </a:lstStyle>
          <a:p>
            <a:r>
              <a:rPr lang="en-US" altLang="zh-CN" dirty="0" smtClean="0"/>
              <a:t>Contents :</a:t>
            </a:r>
          </a:p>
        </p:txBody>
      </p:sp>
      <p:sp>
        <p:nvSpPr>
          <p:cNvPr id="3" name="副标题 2"/>
          <p:cNvSpPr>
            <a:spLocks noGrp="1"/>
          </p:cNvSpPr>
          <p:nvPr>
            <p:ph type="subTitle" idx="1" hasCustomPrompt="1"/>
          </p:nvPr>
        </p:nvSpPr>
        <p:spPr>
          <a:xfrm>
            <a:off x="441140" y="2117157"/>
            <a:ext cx="9993315" cy="409759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40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Headline in Arial 36-40 point</a:t>
            </a:r>
            <a:endParaRPr lang="zh-CN" altLang="en-US" dirty="0"/>
          </a:p>
        </p:txBody>
      </p:sp>
    </p:spTree>
    <p:extLst>
      <p:ext uri="{BB962C8B-B14F-4D97-AF65-F5344CB8AC3E}">
        <p14:creationId xmlns:p14="http://schemas.microsoft.com/office/powerpoint/2010/main" val="34863033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896" y="165138"/>
            <a:ext cx="11333383" cy="1056245"/>
          </a:xfrm>
        </p:spPr>
        <p:txBody>
          <a:bodyPr>
            <a:noAutofit/>
          </a:bodyPr>
          <a:lstStyle>
            <a:lvl1pPr marL="0" marR="0" indent="0" algn="l" defTabSz="1219444" rtl="0" eaLnBrk="1" fontAlgn="auto" latinLnBrk="0" hangingPunct="1">
              <a:lnSpc>
                <a:spcPct val="100000"/>
              </a:lnSpc>
              <a:spcBef>
                <a:spcPct val="0"/>
              </a:spcBef>
              <a:spcAft>
                <a:spcPts val="0"/>
              </a:spcAft>
              <a:buClrTx/>
              <a:buSzTx/>
              <a:buFontTx/>
              <a:buNone/>
              <a:tabLst/>
              <a:defRPr sz="4000" b="1">
                <a:solidFill>
                  <a:schemeClr val="tx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430896" y="1501201"/>
            <a:ext cx="11345554" cy="480111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15291299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9183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92359" y="644840"/>
            <a:ext cx="9993315" cy="1200278"/>
          </a:xfrm>
        </p:spPr>
        <p:txBody>
          <a:bodyP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4300" b="1">
                <a:solidFill>
                  <a:schemeClr val="tx1"/>
                </a:solidFill>
                <a:latin typeface="+mj-lt"/>
              </a:defRPr>
            </a:lvl1pPr>
          </a:lstStyle>
          <a:p>
            <a:r>
              <a:rPr lang="en-US" altLang="zh-CN" dirty="0" smtClean="0"/>
              <a:t>Contents :</a:t>
            </a:r>
          </a:p>
        </p:txBody>
      </p:sp>
      <p:sp>
        <p:nvSpPr>
          <p:cNvPr id="3" name="副标题 2"/>
          <p:cNvSpPr>
            <a:spLocks noGrp="1"/>
          </p:cNvSpPr>
          <p:nvPr>
            <p:ph type="subTitle" idx="1" hasCustomPrompt="1"/>
          </p:nvPr>
        </p:nvSpPr>
        <p:spPr>
          <a:xfrm>
            <a:off x="441140" y="2117157"/>
            <a:ext cx="9993315" cy="409759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40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Headline in Arial 36-40 point</a:t>
            </a:r>
            <a:endParaRPr lang="zh-CN" altLang="en-US" dirty="0"/>
          </a:p>
        </p:txBody>
      </p:sp>
    </p:spTree>
    <p:extLst>
      <p:ext uri="{BB962C8B-B14F-4D97-AF65-F5344CB8AC3E}">
        <p14:creationId xmlns:p14="http://schemas.microsoft.com/office/powerpoint/2010/main" val="34863033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896" y="165138"/>
            <a:ext cx="11333383" cy="1056245"/>
          </a:xfrm>
        </p:spPr>
        <p:txBody>
          <a:bodyPr>
            <a:noAutofit/>
          </a:bodyPr>
          <a:lstStyle>
            <a:lvl1pPr marL="0" marR="0" indent="0" algn="l" defTabSz="1219444" rtl="0" eaLnBrk="1" fontAlgn="auto" latinLnBrk="0" hangingPunct="1">
              <a:lnSpc>
                <a:spcPct val="100000"/>
              </a:lnSpc>
              <a:spcBef>
                <a:spcPct val="0"/>
              </a:spcBef>
              <a:spcAft>
                <a:spcPts val="0"/>
              </a:spcAft>
              <a:buClrTx/>
              <a:buSzTx/>
              <a:buFontTx/>
              <a:buNone/>
              <a:tabLst/>
              <a:defRPr sz="4000" b="1">
                <a:solidFill>
                  <a:schemeClr val="tx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430896" y="1501201"/>
            <a:ext cx="11345554" cy="480111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15291299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92359" y="644840"/>
            <a:ext cx="9993315" cy="1200278"/>
          </a:xfrm>
        </p:spPr>
        <p:txBody>
          <a:bodyP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4300" b="1">
                <a:solidFill>
                  <a:schemeClr val="tx1"/>
                </a:solidFill>
                <a:latin typeface="+mj-lt"/>
              </a:defRPr>
            </a:lvl1pPr>
          </a:lstStyle>
          <a:p>
            <a:r>
              <a:rPr lang="en-US" altLang="zh-CN" dirty="0" smtClean="0"/>
              <a:t>Contents :</a:t>
            </a:r>
          </a:p>
        </p:txBody>
      </p:sp>
      <p:sp>
        <p:nvSpPr>
          <p:cNvPr id="3" name="副标题 2"/>
          <p:cNvSpPr>
            <a:spLocks noGrp="1"/>
          </p:cNvSpPr>
          <p:nvPr>
            <p:ph type="subTitle" idx="1" hasCustomPrompt="1"/>
          </p:nvPr>
        </p:nvSpPr>
        <p:spPr>
          <a:xfrm>
            <a:off x="441140" y="2117157"/>
            <a:ext cx="9993315" cy="409759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40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Headline in Arial 36-40 point</a:t>
            </a:r>
            <a:endParaRPr lang="zh-CN" altLang="en-US" dirty="0"/>
          </a:p>
        </p:txBody>
      </p:sp>
    </p:spTree>
    <p:extLst>
      <p:ext uri="{BB962C8B-B14F-4D97-AF65-F5344CB8AC3E}">
        <p14:creationId xmlns:p14="http://schemas.microsoft.com/office/powerpoint/2010/main" val="34863033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896" y="165138"/>
            <a:ext cx="11333383" cy="1056245"/>
          </a:xfrm>
        </p:spPr>
        <p:txBody>
          <a:bodyPr>
            <a:noAutofit/>
          </a:bodyPr>
          <a:lstStyle>
            <a:lvl1pPr marL="0" marR="0" indent="0" algn="l" defTabSz="1219444" rtl="0" eaLnBrk="1" fontAlgn="auto" latinLnBrk="0" hangingPunct="1">
              <a:lnSpc>
                <a:spcPct val="100000"/>
              </a:lnSpc>
              <a:spcBef>
                <a:spcPct val="0"/>
              </a:spcBef>
              <a:spcAft>
                <a:spcPts val="0"/>
              </a:spcAft>
              <a:buClrTx/>
              <a:buSzTx/>
              <a:buFontTx/>
              <a:buNone/>
              <a:tabLst/>
              <a:defRPr sz="4000" b="1">
                <a:solidFill>
                  <a:schemeClr val="tx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430896" y="1501201"/>
            <a:ext cx="11345554" cy="480111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15291299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92359" y="644840"/>
            <a:ext cx="9993315" cy="1200278"/>
          </a:xfrm>
        </p:spPr>
        <p:txBody>
          <a:bodyP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4300" b="1">
                <a:solidFill>
                  <a:schemeClr val="tx1"/>
                </a:solidFill>
                <a:latin typeface="+mj-lt"/>
              </a:defRPr>
            </a:lvl1pPr>
          </a:lstStyle>
          <a:p>
            <a:r>
              <a:rPr lang="en-US" altLang="zh-CN" dirty="0" smtClean="0"/>
              <a:t>Contents :</a:t>
            </a:r>
          </a:p>
        </p:txBody>
      </p:sp>
      <p:sp>
        <p:nvSpPr>
          <p:cNvPr id="3" name="副标题 2"/>
          <p:cNvSpPr>
            <a:spLocks noGrp="1"/>
          </p:cNvSpPr>
          <p:nvPr>
            <p:ph type="subTitle" idx="1" hasCustomPrompt="1"/>
          </p:nvPr>
        </p:nvSpPr>
        <p:spPr>
          <a:xfrm>
            <a:off x="441140" y="2117157"/>
            <a:ext cx="9993315" cy="409759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40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Headline in Arial 36-40 point</a:t>
            </a:r>
            <a:endParaRPr lang="zh-CN" altLang="en-US" dirty="0"/>
          </a:p>
        </p:txBody>
      </p:sp>
    </p:spTree>
    <p:extLst>
      <p:ext uri="{BB962C8B-B14F-4D97-AF65-F5344CB8AC3E}">
        <p14:creationId xmlns:p14="http://schemas.microsoft.com/office/powerpoint/2010/main" val="34863033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2015 MWC KV\2015 MWC PPT\新建文件夹\06.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8" y="333450"/>
            <a:ext cx="10975658" cy="1143265"/>
          </a:xfrm>
          <a:prstGeom prst="rect">
            <a:avLst/>
          </a:prstGeom>
        </p:spPr>
        <p:txBody>
          <a:bodyPr vert="horz" lIns="121944" tIns="60972" rIns="121944" bIns="60972" rtlCol="0" anchor="ctr">
            <a:normAutofit/>
          </a:bodyPr>
          <a:lstStyle/>
          <a:p>
            <a:endParaRPr lang="en-US" altLang="zh-CN" dirty="0" smtClean="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tint val="75000"/>
                  </a:schemeClr>
                </a:solidFill>
              </a:defRPr>
            </a:lvl1pPr>
          </a:lstStyle>
          <a:p>
            <a:fld id="{724D11B5-F4EC-4A10-9CB4-D208720918BE}" type="datetimeFigureOut">
              <a:rPr lang="zh-CN" altLang="en-US" smtClean="0"/>
              <a:pPr/>
              <a:t>2017/9/29</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tint val="75000"/>
                  </a:schemeClr>
                </a:solidFill>
              </a:defRPr>
            </a:lvl1pPr>
          </a:lstStyle>
          <a:p>
            <a:fld id="{3CF2F073-B7F6-4C9C-B66E-467879956FCE}" type="slidenum">
              <a:rPr lang="zh-CN" altLang="en-US" smtClean="0"/>
              <a:pPr/>
              <a:t>‹#›</a:t>
            </a:fld>
            <a:endParaRPr lang="zh-CN" altLang="en-US"/>
          </a:p>
        </p:txBody>
      </p:sp>
    </p:spTree>
    <p:extLst>
      <p:ext uri="{BB962C8B-B14F-4D97-AF65-F5344CB8AC3E}">
        <p14:creationId xmlns:p14="http://schemas.microsoft.com/office/powerpoint/2010/main" val="3912550071"/>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D:\2015 MWC KV\2015 MWC PPT\新建文件夹\07.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pPr/>
              <a:t>2017/9/29</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pPr/>
              <a:t>‹#›</a:t>
            </a:fld>
            <a:endParaRPr lang="zh-CN" altLang="en-US"/>
          </a:p>
        </p:txBody>
      </p:sp>
      <p:sp>
        <p:nvSpPr>
          <p:cNvPr id="9"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8112" eaLnBrk="0" hangingPunct="0">
              <a:lnSpc>
                <a:spcPct val="85000"/>
              </a:lnSpc>
              <a:buClrTx/>
              <a:buFontTx/>
              <a:buNone/>
            </a:pPr>
            <a:fld id="{E68EC476-442B-4BB7-9603-F1440C241F3D}" type="slidenum">
              <a:rPr lang="de-DE" sz="1300" b="0" smtClean="0">
                <a:solidFill>
                  <a:schemeClr val="tx1"/>
                </a:solidFill>
                <a:latin typeface="FrutigerNext LT Light" pitchFamily="34" charset="0"/>
                <a:ea typeface="MS PGothic" pitchFamily="34" charset="-128"/>
              </a:rPr>
              <a:pPr defTabSz="988112" eaLnBrk="0" hangingPunct="0">
                <a:lnSpc>
                  <a:spcPct val="85000"/>
                </a:lnSpc>
                <a:buClrTx/>
                <a:buFontTx/>
                <a:buNone/>
              </a:pPr>
              <a:t>‹#›</a:t>
            </a:fld>
            <a:endParaRPr lang="en-GB" sz="1300" b="0" dirty="0">
              <a:solidFill>
                <a:schemeClr val="tx1"/>
              </a:solidFill>
              <a:latin typeface="FrutigerNext LT Light" pitchFamily="34" charset="0"/>
              <a:ea typeface="MS PGothic" pitchFamily="34" charset="-128"/>
            </a:endParaRPr>
          </a:p>
        </p:txBody>
      </p:sp>
    </p:spTree>
    <p:extLst>
      <p:ext uri="{BB962C8B-B14F-4D97-AF65-F5344CB8AC3E}">
        <p14:creationId xmlns:p14="http://schemas.microsoft.com/office/powerpoint/2010/main" val="3534861669"/>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5" name="Picture 3" descr="D:\2015 MWC KV\2015 MWC PPT\新建文件夹\09.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pPr/>
              <a:t>2017/9/29</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pPr/>
              <a:t>‹#›</a:t>
            </a:fld>
            <a:endParaRPr lang="zh-CN" altLang="en-US"/>
          </a:p>
        </p:txBody>
      </p:sp>
      <p:sp>
        <p:nvSpPr>
          <p:cNvPr id="8"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8112" eaLnBrk="0" hangingPunct="0">
              <a:lnSpc>
                <a:spcPct val="85000"/>
              </a:lnSpc>
              <a:buClrTx/>
              <a:buFontTx/>
              <a:buNone/>
            </a:pPr>
            <a:fld id="{E68EC476-442B-4BB7-9603-F1440C241F3D}" type="slidenum">
              <a:rPr lang="de-DE" sz="1300" b="0" smtClean="0">
                <a:solidFill>
                  <a:schemeClr val="tx1"/>
                </a:solidFill>
                <a:latin typeface="FrutigerNext LT Light" pitchFamily="34" charset="0"/>
                <a:ea typeface="MS PGothic" pitchFamily="34" charset="-128"/>
              </a:rPr>
              <a:pPr defTabSz="988112" eaLnBrk="0" hangingPunct="0">
                <a:lnSpc>
                  <a:spcPct val="85000"/>
                </a:lnSpc>
                <a:buClrTx/>
                <a:buFontTx/>
                <a:buNone/>
              </a:pPr>
              <a:t>‹#›</a:t>
            </a:fld>
            <a:endParaRPr lang="en-GB" sz="1300" b="0" dirty="0">
              <a:solidFill>
                <a:schemeClr val="tx1"/>
              </a:solidFill>
              <a:latin typeface="FrutigerNext LT Light" pitchFamily="34" charset="0"/>
              <a:ea typeface="MS PGothic" pitchFamily="34" charset="-128"/>
            </a:endParaRPr>
          </a:p>
        </p:txBody>
      </p:sp>
    </p:spTree>
    <p:extLst>
      <p:ext uri="{BB962C8B-B14F-4D97-AF65-F5344CB8AC3E}">
        <p14:creationId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descr="D:\2015 MWC KV\2015 MWC PPT\新建文件夹\08.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404486" y="3717893"/>
            <a:ext cx="5489117" cy="1128776"/>
          </a:xfrm>
          <a:prstGeom prst="rect">
            <a:avLst/>
          </a:prstGeom>
          <a:noFill/>
        </p:spPr>
        <p:txBody>
          <a:bodyPr wrap="square" lIns="121944" tIns="60972" rIns="121944" bIns="60972">
            <a:spAutoFit/>
          </a:bodyPr>
          <a:lstStyle/>
          <a:p>
            <a:pPr algn="just">
              <a:defRPr/>
            </a:pPr>
            <a:r>
              <a:rPr lang="en-US" altLang="zh-CN" sz="900" b="1" dirty="0" smtClean="0">
                <a:solidFill>
                  <a:schemeClr val="tx1">
                    <a:lumMod val="65000"/>
                    <a:lumOff val="35000"/>
                  </a:schemeClr>
                </a:solidFill>
              </a:rPr>
              <a:t>Copyright©2015 </a:t>
            </a:r>
            <a:r>
              <a:rPr lang="en-US" altLang="zh-CN" sz="900" b="1" dirty="0">
                <a:solidFill>
                  <a:schemeClr val="tx1">
                    <a:lumMod val="65000"/>
                    <a:lumOff val="35000"/>
                  </a:schemeClr>
                </a:solidFill>
              </a:rPr>
              <a:t>Huawei Technologies Co., Ltd. All Rights Reserved.</a:t>
            </a:r>
            <a:endParaRPr lang="zh-CN" altLang="zh-CN" sz="900" dirty="0">
              <a:solidFill>
                <a:schemeClr val="tx1">
                  <a:lumMod val="65000"/>
                  <a:lumOff val="35000"/>
                </a:schemeClr>
              </a:solidFill>
            </a:endParaRPr>
          </a:p>
          <a:p>
            <a:pPr algn="just">
              <a:defRPr/>
            </a:pPr>
            <a:r>
              <a:rPr lang="en-US" altLang="zh-CN" sz="900" dirty="0">
                <a:solidFill>
                  <a:schemeClr val="tx1">
                    <a:lumMod val="65000"/>
                    <a:lumOff val="35000"/>
                  </a:schemeClr>
                </a:solidFill>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900" dirty="0">
              <a:solidFill>
                <a:schemeClr val="tx1">
                  <a:lumMod val="65000"/>
                  <a:lumOff val="35000"/>
                </a:schemeClr>
              </a:solidFill>
            </a:endParaRPr>
          </a:p>
        </p:txBody>
      </p:sp>
    </p:spTree>
    <p:extLst>
      <p:ext uri="{BB962C8B-B14F-4D97-AF65-F5344CB8AC3E}">
        <p14:creationId xmlns:p14="http://schemas.microsoft.com/office/powerpoint/2010/main" val="329144238"/>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D:\2015 MWC KV\2015 MWC PPT\新建文件夹\07.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solidFill>
                  <a:prstClr val="black"/>
                </a:solidFill>
              </a:rPr>
              <a:pPr/>
              <a:t>2017/9/29</a:t>
            </a:fld>
            <a:endParaRPr lang="zh-CN" altLang="en-US">
              <a:solidFill>
                <a:prstClr val="black"/>
              </a:solidFill>
            </a:endParaRPr>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solidFill>
                <a:prstClr val="black"/>
              </a:solidFill>
            </a:endParaRPr>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solidFill>
                  <a:prstClr val="black"/>
                </a:solidFill>
              </a:rPr>
              <a:pPr/>
              <a:t>‹#›</a:t>
            </a:fld>
            <a:endParaRPr lang="zh-CN" altLang="en-US">
              <a:solidFill>
                <a:prstClr val="black"/>
              </a:solidFill>
            </a:endParaRPr>
          </a:p>
        </p:txBody>
      </p:sp>
      <p:sp>
        <p:nvSpPr>
          <p:cNvPr id="9"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pPr>
            <a:endParaRPr lang="de-DE" sz="1300" dirty="0">
              <a:solidFill>
                <a:prstClr val="black"/>
              </a:solidFill>
              <a:latin typeface="FrutigerNext LT Light" pitchFamily="34" charset="0"/>
              <a:ea typeface="MS PGothic" pitchFamily="34" charset="-128"/>
            </a:endParaRPr>
          </a:p>
          <a:p>
            <a:pPr defTabSz="988112" eaLnBrk="0" hangingPunct="0">
              <a:lnSpc>
                <a:spcPct val="85000"/>
              </a:lnSpc>
            </a:pPr>
            <a:fld id="{E68EC476-442B-4BB7-9603-F1440C241F3D}" type="slidenum">
              <a:rPr lang="de-DE" sz="1300" smtClean="0">
                <a:solidFill>
                  <a:prstClr val="black"/>
                </a:solidFill>
                <a:latin typeface="FrutigerNext LT Light" pitchFamily="34" charset="0"/>
                <a:ea typeface="MS PGothic" pitchFamily="34" charset="-128"/>
              </a:rPr>
              <a:pPr defTabSz="988112" eaLnBrk="0" hangingPunct="0">
                <a:lnSpc>
                  <a:spcPct val="85000"/>
                </a:lnSpc>
              </a:pPr>
              <a:t>‹#›</a:t>
            </a:fld>
            <a:endParaRPr lang="en-GB" sz="1300" dirty="0">
              <a:solidFill>
                <a:prstClr val="black"/>
              </a:solidFill>
              <a:latin typeface="FrutigerNext LT Light" pitchFamily="34" charset="0"/>
              <a:ea typeface="MS PGothic" pitchFamily="34" charset="-128"/>
            </a:endParaRPr>
          </a:p>
        </p:txBody>
      </p:sp>
    </p:spTree>
    <p:extLst>
      <p:ext uri="{BB962C8B-B14F-4D97-AF65-F5344CB8AC3E}">
        <p14:creationId xmlns:p14="http://schemas.microsoft.com/office/powerpoint/2010/main" val="3534861669"/>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5" name="Picture 3" descr="D:\2015 MWC KV\2015 MWC PPT\新建文件夹\09.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solidFill>
                  <a:prstClr val="black"/>
                </a:solidFill>
              </a:rPr>
              <a:pPr/>
              <a:t>2017/9/29</a:t>
            </a:fld>
            <a:endParaRPr lang="zh-CN" altLang="en-US">
              <a:solidFill>
                <a:prstClr val="black"/>
              </a:solidFill>
            </a:endParaRPr>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solidFill>
                <a:prstClr val="black"/>
              </a:solidFill>
            </a:endParaRPr>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solidFill>
                  <a:prstClr val="black"/>
                </a:solidFill>
              </a:rPr>
              <a:pPr/>
              <a:t>‹#›</a:t>
            </a:fld>
            <a:endParaRPr lang="zh-CN" altLang="en-US">
              <a:solidFill>
                <a:prstClr val="black"/>
              </a:solidFill>
            </a:endParaRPr>
          </a:p>
        </p:txBody>
      </p:sp>
      <p:sp>
        <p:nvSpPr>
          <p:cNvPr id="8"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pPr>
            <a:endParaRPr lang="de-DE" sz="1300" dirty="0">
              <a:solidFill>
                <a:prstClr val="black"/>
              </a:solidFill>
              <a:latin typeface="FrutigerNext LT Light" pitchFamily="34" charset="0"/>
              <a:ea typeface="MS PGothic" pitchFamily="34" charset="-128"/>
            </a:endParaRPr>
          </a:p>
          <a:p>
            <a:pPr defTabSz="988112" eaLnBrk="0" hangingPunct="0">
              <a:lnSpc>
                <a:spcPct val="85000"/>
              </a:lnSpc>
            </a:pPr>
            <a:fld id="{E68EC476-442B-4BB7-9603-F1440C241F3D}" type="slidenum">
              <a:rPr lang="de-DE" sz="1300" smtClean="0">
                <a:solidFill>
                  <a:prstClr val="black"/>
                </a:solidFill>
                <a:latin typeface="FrutigerNext LT Light" pitchFamily="34" charset="0"/>
                <a:ea typeface="MS PGothic" pitchFamily="34" charset="-128"/>
              </a:rPr>
              <a:pPr defTabSz="988112" eaLnBrk="0" hangingPunct="0">
                <a:lnSpc>
                  <a:spcPct val="85000"/>
                </a:lnSpc>
              </a:pPr>
              <a:t>‹#›</a:t>
            </a:fld>
            <a:endParaRPr lang="en-GB" sz="1300" dirty="0">
              <a:solidFill>
                <a:prstClr val="black"/>
              </a:solidFill>
              <a:latin typeface="FrutigerNext LT Light" pitchFamily="34" charset="0"/>
              <a:ea typeface="MS PGothic" pitchFamily="34" charset="-128"/>
            </a:endParaRPr>
          </a:p>
        </p:txBody>
      </p:sp>
    </p:spTree>
    <p:extLst>
      <p:ext uri="{BB962C8B-B14F-4D97-AF65-F5344CB8AC3E}">
        <p14:creationId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D:\2015 MWC KV\2015 MWC PPT\新建文件夹\07.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solidFill>
                  <a:prstClr val="black"/>
                </a:solidFill>
              </a:rPr>
              <a:pPr/>
              <a:t>2017/9/29</a:t>
            </a:fld>
            <a:endParaRPr lang="zh-CN" altLang="en-US">
              <a:solidFill>
                <a:prstClr val="black"/>
              </a:solidFill>
            </a:endParaRPr>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solidFill>
                <a:prstClr val="black"/>
              </a:solidFill>
            </a:endParaRPr>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solidFill>
                  <a:prstClr val="black"/>
                </a:solidFill>
              </a:rPr>
              <a:pPr/>
              <a:t>‹#›</a:t>
            </a:fld>
            <a:endParaRPr lang="zh-CN" altLang="en-US">
              <a:solidFill>
                <a:prstClr val="black"/>
              </a:solidFill>
            </a:endParaRPr>
          </a:p>
        </p:txBody>
      </p:sp>
      <p:sp>
        <p:nvSpPr>
          <p:cNvPr id="9"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pPr>
            <a:endParaRPr lang="de-DE" sz="1300" dirty="0">
              <a:solidFill>
                <a:prstClr val="black"/>
              </a:solidFill>
              <a:latin typeface="FrutigerNext LT Light" pitchFamily="34" charset="0"/>
              <a:ea typeface="MS PGothic" pitchFamily="34" charset="-128"/>
            </a:endParaRPr>
          </a:p>
          <a:p>
            <a:pPr defTabSz="988112" eaLnBrk="0" hangingPunct="0">
              <a:lnSpc>
                <a:spcPct val="85000"/>
              </a:lnSpc>
            </a:pPr>
            <a:fld id="{E68EC476-442B-4BB7-9603-F1440C241F3D}" type="slidenum">
              <a:rPr lang="de-DE" sz="1300" smtClean="0">
                <a:solidFill>
                  <a:prstClr val="black"/>
                </a:solidFill>
                <a:latin typeface="FrutigerNext LT Light" pitchFamily="34" charset="0"/>
                <a:ea typeface="MS PGothic" pitchFamily="34" charset="-128"/>
              </a:rPr>
              <a:pPr defTabSz="988112" eaLnBrk="0" hangingPunct="0">
                <a:lnSpc>
                  <a:spcPct val="85000"/>
                </a:lnSpc>
              </a:pPr>
              <a:t>‹#›</a:t>
            </a:fld>
            <a:endParaRPr lang="en-GB" sz="1300" dirty="0">
              <a:solidFill>
                <a:prstClr val="black"/>
              </a:solidFill>
              <a:latin typeface="FrutigerNext LT Light" pitchFamily="34" charset="0"/>
              <a:ea typeface="MS PGothic" pitchFamily="34" charset="-128"/>
            </a:endParaRPr>
          </a:p>
        </p:txBody>
      </p:sp>
    </p:spTree>
    <p:extLst>
      <p:ext uri="{BB962C8B-B14F-4D97-AF65-F5344CB8AC3E}">
        <p14:creationId xmlns:p14="http://schemas.microsoft.com/office/powerpoint/2010/main" val="3534861669"/>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5" name="Picture 3" descr="D:\2015 MWC KV\2015 MWC PPT\新建文件夹\09.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solidFill>
                  <a:prstClr val="black"/>
                </a:solidFill>
              </a:rPr>
              <a:pPr/>
              <a:t>2017/9/29</a:t>
            </a:fld>
            <a:endParaRPr lang="zh-CN" altLang="en-US">
              <a:solidFill>
                <a:prstClr val="black"/>
              </a:solidFill>
            </a:endParaRPr>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solidFill>
                <a:prstClr val="black"/>
              </a:solidFill>
            </a:endParaRPr>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solidFill>
                  <a:prstClr val="black"/>
                </a:solidFill>
              </a:rPr>
              <a:pPr/>
              <a:t>‹#›</a:t>
            </a:fld>
            <a:endParaRPr lang="zh-CN" altLang="en-US">
              <a:solidFill>
                <a:prstClr val="black"/>
              </a:solidFill>
            </a:endParaRPr>
          </a:p>
        </p:txBody>
      </p:sp>
      <p:sp>
        <p:nvSpPr>
          <p:cNvPr id="8"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pPr>
            <a:endParaRPr lang="de-DE" sz="1300" dirty="0">
              <a:solidFill>
                <a:prstClr val="black"/>
              </a:solidFill>
              <a:latin typeface="FrutigerNext LT Light" pitchFamily="34" charset="0"/>
              <a:ea typeface="MS PGothic" pitchFamily="34" charset="-128"/>
            </a:endParaRPr>
          </a:p>
          <a:p>
            <a:pPr defTabSz="988112" eaLnBrk="0" hangingPunct="0">
              <a:lnSpc>
                <a:spcPct val="85000"/>
              </a:lnSpc>
            </a:pPr>
            <a:fld id="{E68EC476-442B-4BB7-9603-F1440C241F3D}" type="slidenum">
              <a:rPr lang="de-DE" sz="1300" smtClean="0">
                <a:solidFill>
                  <a:prstClr val="black"/>
                </a:solidFill>
                <a:latin typeface="FrutigerNext LT Light" pitchFamily="34" charset="0"/>
                <a:ea typeface="MS PGothic" pitchFamily="34" charset="-128"/>
              </a:rPr>
              <a:pPr defTabSz="988112" eaLnBrk="0" hangingPunct="0">
                <a:lnSpc>
                  <a:spcPct val="85000"/>
                </a:lnSpc>
              </a:pPr>
              <a:t>‹#›</a:t>
            </a:fld>
            <a:endParaRPr lang="en-GB" sz="1300" dirty="0">
              <a:solidFill>
                <a:prstClr val="black"/>
              </a:solidFill>
              <a:latin typeface="FrutigerNext LT Light" pitchFamily="34" charset="0"/>
              <a:ea typeface="MS PGothic" pitchFamily="34" charset="-128"/>
            </a:endParaRPr>
          </a:p>
        </p:txBody>
      </p:sp>
    </p:spTree>
    <p:extLst>
      <p:ext uri="{BB962C8B-B14F-4D97-AF65-F5344CB8AC3E}">
        <p14:creationId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D:\2015 MWC KV\2015 MWC PPT\新建文件夹\07.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solidFill>
                  <a:prstClr val="black"/>
                </a:solidFill>
              </a:rPr>
              <a:pPr/>
              <a:t>2017/9/29</a:t>
            </a:fld>
            <a:endParaRPr lang="zh-CN" altLang="en-US">
              <a:solidFill>
                <a:prstClr val="black"/>
              </a:solidFill>
            </a:endParaRPr>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solidFill>
                <a:prstClr val="black"/>
              </a:solidFill>
            </a:endParaRPr>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solidFill>
                  <a:prstClr val="black"/>
                </a:solidFill>
              </a:rPr>
              <a:pPr/>
              <a:t>‹#›</a:t>
            </a:fld>
            <a:endParaRPr lang="zh-CN" altLang="en-US">
              <a:solidFill>
                <a:prstClr val="black"/>
              </a:solidFill>
            </a:endParaRPr>
          </a:p>
        </p:txBody>
      </p:sp>
      <p:sp>
        <p:nvSpPr>
          <p:cNvPr id="9"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pPr>
            <a:endParaRPr lang="de-DE" sz="1300" dirty="0">
              <a:solidFill>
                <a:prstClr val="black"/>
              </a:solidFill>
              <a:latin typeface="FrutigerNext LT Light" pitchFamily="34" charset="0"/>
              <a:ea typeface="MS PGothic" pitchFamily="34" charset="-128"/>
            </a:endParaRPr>
          </a:p>
          <a:p>
            <a:pPr defTabSz="988112" eaLnBrk="0" hangingPunct="0">
              <a:lnSpc>
                <a:spcPct val="85000"/>
              </a:lnSpc>
            </a:pPr>
            <a:fld id="{E68EC476-442B-4BB7-9603-F1440C241F3D}" type="slidenum">
              <a:rPr lang="de-DE" sz="1300" smtClean="0">
                <a:solidFill>
                  <a:prstClr val="black"/>
                </a:solidFill>
                <a:latin typeface="FrutigerNext LT Light" pitchFamily="34" charset="0"/>
                <a:ea typeface="MS PGothic" pitchFamily="34" charset="-128"/>
              </a:rPr>
              <a:pPr defTabSz="988112" eaLnBrk="0" hangingPunct="0">
                <a:lnSpc>
                  <a:spcPct val="85000"/>
                </a:lnSpc>
              </a:pPr>
              <a:t>‹#›</a:t>
            </a:fld>
            <a:endParaRPr lang="en-GB" sz="1300" dirty="0">
              <a:solidFill>
                <a:prstClr val="black"/>
              </a:solidFill>
              <a:latin typeface="FrutigerNext LT Light" pitchFamily="34" charset="0"/>
              <a:ea typeface="MS PGothic" pitchFamily="34" charset="-128"/>
            </a:endParaRPr>
          </a:p>
        </p:txBody>
      </p:sp>
    </p:spTree>
    <p:extLst>
      <p:ext uri="{BB962C8B-B14F-4D97-AF65-F5344CB8AC3E}">
        <p14:creationId xmlns:p14="http://schemas.microsoft.com/office/powerpoint/2010/main" val="3534861669"/>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i.wang@Huawei.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41003" y="1413570"/>
            <a:ext cx="8712968" cy="3240000"/>
          </a:xfrm>
        </p:spPr>
        <p:txBody>
          <a:bodyPr/>
          <a:lstStyle/>
          <a:p>
            <a:r>
              <a:rPr lang="en-US" altLang="zh-CN" sz="4000" dirty="0" smtClean="0"/>
              <a:t>User Positioning by Exploring MIMO Measurements with </a:t>
            </a:r>
            <a:br>
              <a:rPr lang="en-US" altLang="zh-CN" sz="4000" dirty="0" smtClean="0"/>
            </a:br>
            <a:r>
              <a:rPr lang="en-US" altLang="zh-CN" sz="4000" dirty="0" smtClean="0"/>
              <a:t>Particle Swarm Optimization</a:t>
            </a:r>
            <a:r>
              <a:rPr lang="en-US" altLang="zh-CN" sz="4000" dirty="0" smtClean="0"/>
              <a:t/>
            </a:r>
            <a:br>
              <a:rPr lang="en-US" altLang="zh-CN" sz="4000" dirty="0" smtClean="0"/>
            </a:br>
            <a:r>
              <a:rPr lang="en-US" altLang="zh-CN" sz="4000" dirty="0" smtClean="0"/>
              <a:t/>
            </a:r>
            <a:br>
              <a:rPr lang="en-US" altLang="zh-CN" sz="4000" dirty="0" smtClean="0"/>
            </a:br>
            <a:r>
              <a:rPr lang="en-US" altLang="zh-CN" sz="2400" dirty="0" smtClean="0"/>
              <a:t/>
            </a:r>
            <a:br>
              <a:rPr lang="en-US" altLang="zh-CN" sz="2400" dirty="0" smtClean="0"/>
            </a:br>
            <a:r>
              <a:rPr lang="en-US" altLang="zh-CN" sz="2400" b="0" dirty="0">
                <a:solidFill>
                  <a:srgbClr val="FF0000"/>
                </a:solidFill>
              </a:rPr>
              <a:t>Dr. </a:t>
            </a:r>
            <a:r>
              <a:rPr lang="en-US" altLang="zh-CN" sz="2400" b="0" dirty="0" err="1" smtClean="0">
                <a:solidFill>
                  <a:srgbClr val="FF0000"/>
                </a:solidFill>
              </a:rPr>
              <a:t>Zhenyu</a:t>
            </a:r>
            <a:r>
              <a:rPr lang="en-US" altLang="zh-CN" sz="2400" b="0" dirty="0" smtClean="0">
                <a:solidFill>
                  <a:srgbClr val="FF0000"/>
                </a:solidFill>
              </a:rPr>
              <a:t> </a:t>
            </a:r>
            <a:r>
              <a:rPr lang="en-US" altLang="zh-CN" sz="2400" b="0" dirty="0">
                <a:solidFill>
                  <a:srgbClr val="FF0000"/>
                </a:solidFill>
              </a:rPr>
              <a:t>Shi </a:t>
            </a:r>
            <a:r>
              <a:rPr lang="en-US" altLang="zh-CN" sz="2400" b="0" dirty="0" smtClean="0">
                <a:solidFill>
                  <a:srgbClr val="FF0000"/>
                </a:solidFill>
              </a:rPr>
              <a:t>and </a:t>
            </a:r>
            <a:r>
              <a:rPr lang="en-US" altLang="zh-CN" sz="2400" b="0" u="sng" dirty="0" smtClean="0">
                <a:solidFill>
                  <a:srgbClr val="FF0000"/>
                </a:solidFill>
              </a:rPr>
              <a:t>Dr</a:t>
            </a:r>
            <a:r>
              <a:rPr lang="en-US" altLang="zh-CN" sz="2400" b="0" u="sng" dirty="0">
                <a:solidFill>
                  <a:srgbClr val="FF0000"/>
                </a:solidFill>
              </a:rPr>
              <a:t>. Yi </a:t>
            </a:r>
            <a:r>
              <a:rPr lang="en-US" altLang="zh-CN" sz="2400" b="0" u="sng" dirty="0" smtClean="0">
                <a:solidFill>
                  <a:srgbClr val="FF0000"/>
                </a:solidFill>
              </a:rPr>
              <a:t>Wang</a:t>
            </a:r>
            <a:r>
              <a:rPr lang="en-US" altLang="zh-CN" sz="4000" b="0" dirty="0"/>
              <a:t/>
            </a:r>
            <a:br>
              <a:rPr lang="en-US" altLang="zh-CN" sz="4000" b="0" dirty="0"/>
            </a:br>
            <a:r>
              <a:rPr lang="en-US" altLang="zh-CN" sz="2400" b="0" dirty="0"/>
              <a:t>5G Lab, Huawei Technologies Co., Ltd.</a:t>
            </a:r>
            <a:br>
              <a:rPr lang="en-US" altLang="zh-CN" sz="2400" b="0" dirty="0"/>
            </a:br>
            <a:r>
              <a:rPr lang="en-US" altLang="zh-CN" sz="2400" b="0" dirty="0"/>
              <a:t>Email: </a:t>
            </a:r>
            <a:r>
              <a:rPr lang="en-US" altLang="zh-CN" sz="2400" b="0" dirty="0">
                <a:hlinkClick r:id="rId3"/>
              </a:rPr>
              <a:t>yi.wang@Huawei.com</a:t>
            </a:r>
            <a:r>
              <a:rPr lang="en-US" altLang="zh-CN" sz="2400" b="0" dirty="0"/>
              <a:t/>
            </a:r>
            <a:br>
              <a:rPr lang="en-US" altLang="zh-CN" sz="2400" b="0" dirty="0"/>
            </a:br>
            <a:r>
              <a:rPr lang="en-US" altLang="zh-CN" sz="2400" b="0" dirty="0"/>
              <a:t>2017-10-11, IEEE PIMRC 2017, Montreal</a:t>
            </a:r>
            <a:endParaRPr lang="zh-CN" altLang="en-US" sz="2400" dirty="0"/>
          </a:p>
        </p:txBody>
      </p:sp>
    </p:spTree>
    <p:extLst>
      <p:ext uri="{BB962C8B-B14F-4D97-AF65-F5344CB8AC3E}">
        <p14:creationId xmlns:p14="http://schemas.microsoft.com/office/powerpoint/2010/main" val="1496299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0896" y="-26590"/>
            <a:ext cx="11333383" cy="1056245"/>
          </a:xfrm>
        </p:spPr>
        <p:txBody>
          <a:bodyPr/>
          <a:lstStyle/>
          <a:p>
            <a:r>
              <a:rPr lang="en-US" altLang="zh-CN" sz="3200" dirty="0" smtClean="0">
                <a:solidFill>
                  <a:srgbClr val="C00000"/>
                </a:solidFill>
              </a:rPr>
              <a:t>Conclusions</a:t>
            </a:r>
            <a:endParaRPr lang="zh-CN" altLang="en-US" sz="3600" dirty="0">
              <a:solidFill>
                <a:srgbClr val="C00000"/>
              </a:solidFill>
            </a:endParaRPr>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内容占位符 2"/>
          <p:cNvSpPr txBox="1">
            <a:spLocks/>
          </p:cNvSpPr>
          <p:nvPr/>
        </p:nvSpPr>
        <p:spPr>
          <a:xfrm>
            <a:off x="430896" y="909513"/>
            <a:ext cx="11333383" cy="2209129"/>
          </a:xfrm>
          <a:prstGeom prst="rect">
            <a:avLst/>
          </a:prstGeom>
        </p:spPr>
        <p:txBody>
          <a:bodyPr vert="horz" lIns="121944" tIns="60972" rIns="121944" bIns="60972" rtlCol="0">
            <a:noAutofit/>
          </a:bodyPr>
          <a:lstStyle/>
          <a:p>
            <a:pPr marL="360000" lvl="1" indent="-360000" algn="just">
              <a:spcBef>
                <a:spcPts val="600"/>
              </a:spcBef>
              <a:buClr>
                <a:schemeClr val="tx2">
                  <a:lumMod val="60000"/>
                  <a:lumOff val="40000"/>
                </a:schemeClr>
              </a:buClr>
              <a:buSzPct val="90000"/>
              <a:buFont typeface="Wingdings" pitchFamily="2" charset="2"/>
              <a:buChar char="q"/>
            </a:pPr>
            <a:endParaRPr lang="en-US" altLang="zh-CN" sz="1800" dirty="0" smtClean="0">
              <a:cs typeface="Times New Roman" pitchFamily="18" charset="0"/>
            </a:endParaRPr>
          </a:p>
        </p:txBody>
      </p:sp>
      <mc:AlternateContent xmlns:mc="http://schemas.openxmlformats.org/markup-compatibility/2006">
        <mc:Choice xmlns:a14="http://schemas.microsoft.com/office/drawing/2010/main" Requires="a14">
          <p:sp>
            <p:nvSpPr>
              <p:cNvPr id="7" name="文本框 6"/>
              <p:cNvSpPr txBox="1"/>
              <p:nvPr/>
            </p:nvSpPr>
            <p:spPr>
              <a:xfrm>
                <a:off x="696988" y="1056245"/>
                <a:ext cx="11016724" cy="4773936"/>
              </a:xfrm>
              <a:prstGeom prst="rect">
                <a:avLst/>
              </a:prstGeom>
              <a:noFill/>
            </p:spPr>
            <p:txBody>
              <a:bodyPr wrap="square" rtlCol="0">
                <a:spAutoFit/>
              </a:bodyPr>
              <a:lstStyle/>
              <a:p>
                <a:pPr marL="342900" indent="-342900">
                  <a:buFont typeface="Wingdings" panose="05000000000000000000" pitchFamily="2" charset="2"/>
                  <a:buChar char="Ø"/>
                </a:pPr>
                <a:endParaRPr lang="en-US" altLang="zh-CN" sz="2000" dirty="0"/>
              </a:p>
              <a:p>
                <a:pPr marL="342900" indent="-342900">
                  <a:buFont typeface="Wingdings" panose="05000000000000000000" pitchFamily="2" charset="2"/>
                  <a:buChar char="Ø"/>
                </a:pPr>
                <a:r>
                  <a:rPr lang="en-US" altLang="zh-CN" sz="2000" dirty="0" smtClean="0"/>
                  <a:t>PSO is applied to estimate user positions by minimizing the fitness function for MIMO-TOA measurements</a:t>
                </a:r>
                <a:endParaRPr lang="en-US" altLang="zh-CN" sz="2000" dirty="0" smtClean="0"/>
              </a:p>
              <a:p>
                <a:pPr marL="342900" indent="-342900">
                  <a:buFont typeface="Wingdings" panose="05000000000000000000" pitchFamily="2" charset="2"/>
                  <a:buChar char="Ø"/>
                </a:pPr>
                <a:endParaRPr lang="en-US" altLang="zh-CN" sz="2000" dirty="0"/>
              </a:p>
              <a:p>
                <a:pPr marL="342900" indent="-342900">
                  <a:buFont typeface="Wingdings" panose="05000000000000000000" pitchFamily="2" charset="2"/>
                  <a:buChar char="Ø"/>
                </a:pPr>
                <a:r>
                  <a:rPr lang="en-US" altLang="zh-CN" sz="2000" dirty="0" smtClean="0"/>
                  <a:t>Two approaches for computing the fitness functions are proposed</a:t>
                </a:r>
              </a:p>
              <a:p>
                <a:pPr marL="342900" indent="-342900">
                  <a:buFont typeface="Wingdings" panose="05000000000000000000" pitchFamily="2" charset="2"/>
                  <a:buChar char="Ø"/>
                </a:pPr>
                <a:endParaRPr lang="en-US" altLang="zh-CN" sz="2000" dirty="0"/>
              </a:p>
              <a:p>
                <a:pPr marL="952622" lvl="1" indent="-342900">
                  <a:buFont typeface="Wingdings" panose="05000000000000000000" pitchFamily="2" charset="2"/>
                  <a:buChar char="u"/>
                </a:pPr>
                <a:r>
                  <a:rPr lang="en-US" altLang="zh-CN" sz="2000" dirty="0" smtClean="0"/>
                  <a:t> The estimation error can be reduced linearly with </a:t>
                </a:r>
                <a14:m>
                  <m:oMath xmlns:m="http://schemas.openxmlformats.org/officeDocument/2006/math">
                    <m:rad>
                      <m:radPr>
                        <m:degHide m:val="on"/>
                        <m:ctrlPr>
                          <a:rPr lang="en-US" altLang="zh-CN" sz="2000" i="1">
                            <a:latin typeface="Cambria Math" panose="02040503050406030204" pitchFamily="18" charset="0"/>
                          </a:rPr>
                        </m:ctrlPr>
                      </m:radPr>
                      <m:deg/>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𝑁</m:t>
                            </m:r>
                          </m:e>
                          <m:sub>
                            <m:r>
                              <a:rPr lang="en-US" altLang="zh-CN" sz="2000" i="1">
                                <a:latin typeface="Cambria Math" panose="02040503050406030204" pitchFamily="18" charset="0"/>
                              </a:rPr>
                              <m:t>𝑇</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𝑁</m:t>
                            </m:r>
                          </m:e>
                          <m:sub>
                            <m:r>
                              <a:rPr lang="en-US" altLang="zh-CN" sz="2000" i="1">
                                <a:latin typeface="Cambria Math" panose="02040503050406030204" pitchFamily="18" charset="0"/>
                              </a:rPr>
                              <m:t>𝑅</m:t>
                            </m:r>
                          </m:sub>
                        </m:sSub>
                      </m:e>
                    </m:rad>
                  </m:oMath>
                </a14:m>
                <a:r>
                  <a:rPr lang="en-US" altLang="zh-CN" sz="2000" dirty="0" smtClean="0"/>
                  <a:t> </a:t>
                </a:r>
              </a:p>
              <a:p>
                <a:pPr marL="952622" lvl="1" indent="-342900">
                  <a:buFont typeface="Wingdings" panose="05000000000000000000" pitchFamily="2" charset="2"/>
                  <a:buChar char="u"/>
                </a:pPr>
                <a:endParaRPr lang="en-US" altLang="zh-CN" sz="2000" dirty="0"/>
              </a:p>
              <a:p>
                <a:pPr marL="952622" lvl="1" indent="-342900">
                  <a:buFont typeface="Wingdings" panose="05000000000000000000" pitchFamily="2" charset="2"/>
                  <a:buChar char="u"/>
                </a:pPr>
                <a:r>
                  <a:rPr lang="en-US" altLang="zh-CN" sz="2000" dirty="0" smtClean="0"/>
                  <a:t>When antenna spacing is smaller than UE-BS distance, the suboptimal solution can reduce the complexity without performance degradation</a:t>
                </a:r>
              </a:p>
              <a:p>
                <a:pPr marL="952622" lvl="1" indent="-342900">
                  <a:buFont typeface="Wingdings" panose="05000000000000000000" pitchFamily="2" charset="2"/>
                  <a:buChar char="u"/>
                </a:pPr>
                <a:endParaRPr lang="en-US" altLang="zh-CN" sz="2000" dirty="0" smtClean="0"/>
              </a:p>
              <a:p>
                <a:pPr marL="342900" indent="-342900">
                  <a:buFont typeface="Wingdings" panose="05000000000000000000" pitchFamily="2" charset="2"/>
                  <a:buChar char="Ø"/>
                </a:pPr>
                <a:r>
                  <a:rPr lang="en-US" altLang="zh-CN" sz="2000" dirty="0" smtClean="0"/>
                  <a:t>PSO can be combined with MIMO for high accuracy localization</a:t>
                </a:r>
                <a:endParaRPr lang="en-US" altLang="zh-CN" sz="2000" dirty="0"/>
              </a:p>
              <a:p>
                <a:endParaRPr lang="en-US" altLang="zh-CN" sz="2000" dirty="0"/>
              </a:p>
              <a:p>
                <a:pPr marL="342900" indent="-342900">
                  <a:buFont typeface="Wingdings" panose="05000000000000000000" pitchFamily="2" charset="2"/>
                  <a:buChar char="Ø"/>
                </a:pPr>
                <a:endParaRPr lang="en-US" altLang="zh-CN" sz="2000" dirty="0" smtClean="0"/>
              </a:p>
              <a:p>
                <a:r>
                  <a:rPr lang="en-US" altLang="zh-CN" sz="2000" dirty="0"/>
                  <a:t> </a:t>
                </a:r>
                <a:r>
                  <a:rPr lang="en-US" altLang="zh-CN" sz="2000" dirty="0" smtClean="0"/>
                  <a:t>            </a:t>
                </a:r>
                <a:endParaRPr lang="zh-CN" altLang="en-US" sz="2000" dirty="0"/>
              </a:p>
            </p:txBody>
          </p:sp>
        </mc:Choice>
        <mc:Fallback>
          <p:sp>
            <p:nvSpPr>
              <p:cNvPr id="7" name="文本框 6"/>
              <p:cNvSpPr txBox="1">
                <a:spLocks noRot="1" noChangeAspect="1" noMove="1" noResize="1" noEditPoints="1" noAdjustHandles="1" noChangeArrowheads="1" noChangeShapeType="1" noTextEdit="1"/>
              </p:cNvSpPr>
              <p:nvPr/>
            </p:nvSpPr>
            <p:spPr>
              <a:xfrm>
                <a:off x="696988" y="1056245"/>
                <a:ext cx="11016724" cy="4773936"/>
              </a:xfrm>
              <a:prstGeom prst="rect">
                <a:avLst/>
              </a:prstGeom>
              <a:blipFill rotWithShape="0">
                <a:blip r:embed="rId3"/>
                <a:stretch>
                  <a:fillRect l="-49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53806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529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0896" y="-26590"/>
            <a:ext cx="11333383" cy="1056245"/>
          </a:xfrm>
        </p:spPr>
        <p:txBody>
          <a:bodyPr/>
          <a:lstStyle/>
          <a:p>
            <a:r>
              <a:rPr lang="en-US" altLang="zh-CN" sz="3200" dirty="0" smtClean="0">
                <a:solidFill>
                  <a:srgbClr val="C00000"/>
                </a:solidFill>
              </a:rPr>
              <a:t>Introduction</a:t>
            </a:r>
            <a:endParaRPr lang="zh-CN" altLang="en-US" sz="3600" dirty="0">
              <a:solidFill>
                <a:srgbClr val="C00000"/>
              </a:solidFill>
            </a:endParaRPr>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内容占位符 2"/>
          <p:cNvSpPr txBox="1">
            <a:spLocks/>
          </p:cNvSpPr>
          <p:nvPr/>
        </p:nvSpPr>
        <p:spPr>
          <a:xfrm>
            <a:off x="430896" y="909513"/>
            <a:ext cx="11333383" cy="2209129"/>
          </a:xfrm>
          <a:prstGeom prst="rect">
            <a:avLst/>
          </a:prstGeom>
        </p:spPr>
        <p:txBody>
          <a:bodyPr vert="horz" lIns="121944" tIns="60972" rIns="121944" bIns="60972" rtlCol="0">
            <a:noAutofit/>
          </a:bodyPr>
          <a:lstStyle/>
          <a:p>
            <a:pPr marL="360000" lvl="1" indent="-360000" algn="just">
              <a:spcBef>
                <a:spcPts val="600"/>
              </a:spcBef>
              <a:buClr>
                <a:schemeClr val="tx2">
                  <a:lumMod val="60000"/>
                  <a:lumOff val="40000"/>
                </a:schemeClr>
              </a:buClr>
              <a:buSzPct val="90000"/>
              <a:buFont typeface="Wingdings" pitchFamily="2" charset="2"/>
              <a:buChar char="q"/>
            </a:pPr>
            <a:endParaRPr lang="en-US" altLang="zh-CN" sz="1800" dirty="0" smtClean="0">
              <a:cs typeface="Times New Roman" pitchFamily="18" charset="0"/>
            </a:endParaRPr>
          </a:p>
        </p:txBody>
      </p:sp>
      <p:sp>
        <p:nvSpPr>
          <p:cNvPr id="7" name="文本框 6"/>
          <p:cNvSpPr txBox="1"/>
          <p:nvPr/>
        </p:nvSpPr>
        <p:spPr>
          <a:xfrm>
            <a:off x="696988" y="1056245"/>
            <a:ext cx="11016724" cy="5016758"/>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dirty="0" smtClean="0"/>
              <a:t>User positioning in mobile communication system has incurred increasing interests in 5G applications. 5G requires for high accuracy location estimation</a:t>
            </a:r>
            <a:endParaRPr lang="en-US" altLang="zh-CN" sz="2000" dirty="0" smtClean="0"/>
          </a:p>
          <a:p>
            <a:pPr marL="342900" indent="-342900">
              <a:buFont typeface="Wingdings" panose="05000000000000000000" pitchFamily="2" charset="2"/>
              <a:buChar char="Ø"/>
            </a:pPr>
            <a:endParaRPr lang="en-US" altLang="zh-CN" sz="2000" dirty="0"/>
          </a:p>
          <a:p>
            <a:pPr marL="342900" indent="-342900">
              <a:buFont typeface="Wingdings" panose="05000000000000000000" pitchFamily="2" charset="2"/>
              <a:buChar char="Ø"/>
            </a:pPr>
            <a:r>
              <a:rPr lang="en-US" altLang="zh-CN" sz="2000" dirty="0" smtClean="0"/>
              <a:t>The particle swarm optimization (PSO) approach can be applie</a:t>
            </a:r>
            <a:r>
              <a:rPr lang="en-US" altLang="zh-CN" sz="2000" dirty="0" smtClean="0"/>
              <a:t>d to search the best position in terms of a fitness function and has shown capacity approaching performance in SISO</a:t>
            </a:r>
          </a:p>
          <a:p>
            <a:pPr marL="342900" indent="-342900">
              <a:buFont typeface="Wingdings" panose="05000000000000000000" pitchFamily="2" charset="2"/>
              <a:buChar char="Ø"/>
            </a:pPr>
            <a:endParaRPr lang="en-US" altLang="zh-CN" sz="2000" dirty="0"/>
          </a:p>
          <a:p>
            <a:pPr marL="342900" indent="-342900">
              <a:buFont typeface="Wingdings" panose="05000000000000000000" pitchFamily="2" charset="2"/>
              <a:buChar char="Ø"/>
            </a:pPr>
            <a:r>
              <a:rPr lang="en-US" altLang="zh-CN" sz="2000" dirty="0" smtClean="0"/>
              <a:t>In MIMO, the time of arrivals (TOA) measurements from different </a:t>
            </a:r>
            <a:r>
              <a:rPr lang="en-US" altLang="zh-CN" sz="2000" dirty="0" err="1" smtClean="0"/>
              <a:t>Tx</a:t>
            </a:r>
            <a:r>
              <a:rPr lang="en-US" altLang="zh-CN" sz="2000" dirty="0" smtClean="0"/>
              <a:t> to different Rx can be used with PSO to further exploit the antenna diversity and improve the estimation accuracy</a:t>
            </a:r>
          </a:p>
          <a:p>
            <a:pPr marL="342900" indent="-342900">
              <a:buFont typeface="Wingdings" panose="05000000000000000000" pitchFamily="2" charset="2"/>
              <a:buChar char="Ø"/>
            </a:pPr>
            <a:endParaRPr lang="en-US" altLang="zh-CN" sz="2000" dirty="0"/>
          </a:p>
          <a:p>
            <a:pPr marL="952622" lvl="1" indent="-342900">
              <a:buFont typeface="Wingdings" panose="05000000000000000000" pitchFamily="2" charset="2"/>
              <a:buChar char="u"/>
            </a:pPr>
            <a:r>
              <a:rPr lang="en-US" altLang="zh-CN" sz="2000" dirty="0" smtClean="0"/>
              <a:t> Two fitness functions for PSO with MIMO-TOA measurements are proposed </a:t>
            </a:r>
          </a:p>
          <a:p>
            <a:pPr marL="952622" lvl="1" indent="-342900">
              <a:buFont typeface="Wingdings" panose="05000000000000000000" pitchFamily="2" charset="2"/>
              <a:buChar char="u"/>
            </a:pPr>
            <a:endParaRPr lang="en-US" altLang="zh-CN" sz="2000" dirty="0"/>
          </a:p>
          <a:p>
            <a:pPr marL="952622" lvl="1" indent="-342900">
              <a:buFont typeface="Wingdings" panose="05000000000000000000" pitchFamily="2" charset="2"/>
              <a:buChar char="u"/>
            </a:pPr>
            <a:r>
              <a:rPr lang="en-US" altLang="zh-CN" sz="2000" dirty="0" smtClean="0"/>
              <a:t>The localization performance is compared with the two functions</a:t>
            </a:r>
            <a:endParaRPr lang="en-US" altLang="zh-CN" sz="2000" dirty="0" smtClean="0"/>
          </a:p>
          <a:p>
            <a:pPr marL="342900" indent="-342900">
              <a:buFont typeface="Wingdings" panose="05000000000000000000" pitchFamily="2" charset="2"/>
              <a:buChar char="Ø"/>
            </a:pPr>
            <a:endParaRPr lang="en-US" altLang="zh-CN" sz="2000" dirty="0"/>
          </a:p>
          <a:p>
            <a:endParaRPr lang="en-US" altLang="zh-CN" sz="2000" dirty="0"/>
          </a:p>
          <a:p>
            <a:pPr marL="342900" indent="-342900">
              <a:buFont typeface="Wingdings" panose="05000000000000000000" pitchFamily="2" charset="2"/>
              <a:buChar char="Ø"/>
            </a:pPr>
            <a:endParaRPr lang="en-US" altLang="zh-CN" sz="2000" dirty="0" smtClean="0"/>
          </a:p>
          <a:p>
            <a:r>
              <a:rPr lang="en-US" altLang="zh-CN" sz="2000" dirty="0"/>
              <a:t> </a:t>
            </a:r>
            <a:r>
              <a:rPr lang="en-US" altLang="zh-CN" sz="2000" dirty="0" smtClean="0"/>
              <a:t>            </a:t>
            </a:r>
            <a:endParaRPr lang="zh-CN" altLang="en-US" sz="2000" dirty="0"/>
          </a:p>
        </p:txBody>
      </p:sp>
    </p:spTree>
    <p:extLst>
      <p:ext uri="{BB962C8B-B14F-4D97-AF65-F5344CB8AC3E}">
        <p14:creationId xmlns:p14="http://schemas.microsoft.com/office/powerpoint/2010/main" val="2504369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0896" y="-26590"/>
            <a:ext cx="11333383" cy="1056245"/>
          </a:xfrm>
        </p:spPr>
        <p:txBody>
          <a:bodyPr/>
          <a:lstStyle/>
          <a:p>
            <a:r>
              <a:rPr lang="en-US" altLang="zh-CN" sz="3200" dirty="0" smtClean="0">
                <a:solidFill>
                  <a:srgbClr val="C00000"/>
                </a:solidFill>
              </a:rPr>
              <a:t>PSO algorithm </a:t>
            </a:r>
            <a:endParaRPr lang="zh-CN" altLang="en-US" sz="3600" dirty="0">
              <a:solidFill>
                <a:srgbClr val="C00000"/>
              </a:solidFill>
            </a:endParaRPr>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内容占位符 2"/>
          <p:cNvSpPr txBox="1">
            <a:spLocks/>
          </p:cNvSpPr>
          <p:nvPr/>
        </p:nvSpPr>
        <p:spPr>
          <a:xfrm>
            <a:off x="430896" y="909513"/>
            <a:ext cx="11333383" cy="2209129"/>
          </a:xfrm>
          <a:prstGeom prst="rect">
            <a:avLst/>
          </a:prstGeom>
        </p:spPr>
        <p:txBody>
          <a:bodyPr vert="horz" lIns="121944" tIns="60972" rIns="121944" bIns="60972" rtlCol="0">
            <a:noAutofit/>
          </a:bodyPr>
          <a:lstStyle/>
          <a:p>
            <a:pPr marL="360000" lvl="1" indent="-360000" algn="just">
              <a:spcBef>
                <a:spcPts val="600"/>
              </a:spcBef>
              <a:buClr>
                <a:schemeClr val="tx2">
                  <a:lumMod val="60000"/>
                  <a:lumOff val="40000"/>
                </a:schemeClr>
              </a:buClr>
              <a:buSzPct val="90000"/>
              <a:buFont typeface="Wingdings" pitchFamily="2" charset="2"/>
              <a:buChar char="q"/>
            </a:pPr>
            <a:endParaRPr lang="en-US" altLang="zh-CN" sz="1800" dirty="0" smtClean="0">
              <a:cs typeface="Times New Roman" pitchFamily="18" charset="0"/>
            </a:endParaRPr>
          </a:p>
        </p:txBody>
      </p:sp>
      <p:pic>
        <p:nvPicPr>
          <p:cNvPr id="8" name="图片 7"/>
          <p:cNvPicPr>
            <a:picLocks noChangeAspect="1"/>
          </p:cNvPicPr>
          <p:nvPr/>
        </p:nvPicPr>
        <p:blipFill>
          <a:blip r:embed="rId3"/>
          <a:stretch>
            <a:fillRect/>
          </a:stretch>
        </p:blipFill>
        <p:spPr>
          <a:xfrm>
            <a:off x="594736" y="874661"/>
            <a:ext cx="5909566" cy="5412964"/>
          </a:xfrm>
          <a:prstGeom prst="rect">
            <a:avLst/>
          </a:prstGeom>
        </p:spPr>
      </p:pic>
      <p:sp>
        <p:nvSpPr>
          <p:cNvPr id="3" name="文本框 2"/>
          <p:cNvSpPr txBox="1"/>
          <p:nvPr/>
        </p:nvSpPr>
        <p:spPr>
          <a:xfrm>
            <a:off x="6803777" y="1070506"/>
            <a:ext cx="5040560" cy="3416320"/>
          </a:xfrm>
          <a:prstGeom prst="rect">
            <a:avLst/>
          </a:prstGeom>
          <a:noFill/>
        </p:spPr>
        <p:txBody>
          <a:bodyPr wrap="square" rtlCol="0">
            <a:spAutoFit/>
          </a:bodyPr>
          <a:lstStyle/>
          <a:p>
            <a:pPr marL="342900" indent="-342900">
              <a:buFont typeface="Wingdings" panose="05000000000000000000" pitchFamily="2" charset="2"/>
              <a:buChar char="Ø"/>
            </a:pPr>
            <a:r>
              <a:rPr lang="en-US" altLang="zh-CN" dirty="0" smtClean="0"/>
              <a:t>The main goal of PSO algorithm is to search the position which </a:t>
            </a:r>
            <a:r>
              <a:rPr lang="en-US" altLang="zh-CN" dirty="0" smtClean="0">
                <a:solidFill>
                  <a:srgbClr val="FF0000"/>
                </a:solidFill>
              </a:rPr>
              <a:t>maximizes/minimizes</a:t>
            </a:r>
            <a:r>
              <a:rPr lang="en-US" altLang="zh-CN" dirty="0" smtClean="0"/>
              <a:t> the </a:t>
            </a:r>
            <a:r>
              <a:rPr lang="en-US" altLang="zh-CN" dirty="0" smtClean="0">
                <a:solidFill>
                  <a:srgbClr val="FF0000"/>
                </a:solidFill>
              </a:rPr>
              <a:t>fitness function</a:t>
            </a:r>
            <a:r>
              <a:rPr lang="en-US" altLang="zh-CN" dirty="0" smtClean="0"/>
              <a:t> in a given area.</a:t>
            </a:r>
          </a:p>
          <a:p>
            <a:pPr marL="342900" indent="-342900">
              <a:buFont typeface="Wingdings" panose="05000000000000000000" pitchFamily="2" charset="2"/>
              <a:buChar char="Ø"/>
            </a:pPr>
            <a:endParaRPr lang="en-US" altLang="zh-CN" dirty="0"/>
          </a:p>
          <a:p>
            <a:pPr marL="342900" indent="-342900">
              <a:buFont typeface="Wingdings" panose="05000000000000000000" pitchFamily="2" charset="2"/>
              <a:buChar char="Ø"/>
            </a:pPr>
            <a:r>
              <a:rPr lang="en-US" altLang="zh-CN" dirty="0" smtClean="0"/>
              <a:t>In case of MIMO, the fitness function is given by MIMO-TOA measurements in multiple antennas </a:t>
            </a:r>
            <a:endParaRPr lang="zh-CN" altLang="en-US" dirty="0"/>
          </a:p>
        </p:txBody>
      </p:sp>
    </p:spTree>
    <p:extLst>
      <p:ext uri="{BB962C8B-B14F-4D97-AF65-F5344CB8AC3E}">
        <p14:creationId xmlns:p14="http://schemas.microsoft.com/office/powerpoint/2010/main" val="2148400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0896" y="-26590"/>
            <a:ext cx="11333383" cy="1056245"/>
          </a:xfrm>
        </p:spPr>
        <p:txBody>
          <a:bodyPr/>
          <a:lstStyle/>
          <a:p>
            <a:r>
              <a:rPr lang="en-US" altLang="zh-CN" sz="3200" dirty="0" smtClean="0">
                <a:solidFill>
                  <a:srgbClr val="C00000"/>
                </a:solidFill>
              </a:rPr>
              <a:t>MIMO Measurement Model</a:t>
            </a:r>
            <a:endParaRPr lang="zh-CN" altLang="en-US" sz="3600" dirty="0">
              <a:solidFill>
                <a:srgbClr val="C00000"/>
              </a:solidFill>
            </a:endParaRPr>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内容占位符 2"/>
          <p:cNvSpPr txBox="1">
            <a:spLocks/>
          </p:cNvSpPr>
          <p:nvPr/>
        </p:nvSpPr>
        <p:spPr>
          <a:xfrm>
            <a:off x="430896" y="909513"/>
            <a:ext cx="11333383" cy="2209129"/>
          </a:xfrm>
          <a:prstGeom prst="rect">
            <a:avLst/>
          </a:prstGeom>
        </p:spPr>
        <p:txBody>
          <a:bodyPr vert="horz" lIns="121944" tIns="60972" rIns="121944" bIns="60972" rtlCol="0">
            <a:noAutofit/>
          </a:bodyPr>
          <a:lstStyle/>
          <a:p>
            <a:pPr marL="360000" lvl="1" indent="-360000" algn="just">
              <a:spcBef>
                <a:spcPts val="600"/>
              </a:spcBef>
              <a:buClr>
                <a:schemeClr val="tx2">
                  <a:lumMod val="60000"/>
                  <a:lumOff val="40000"/>
                </a:schemeClr>
              </a:buClr>
              <a:buSzPct val="90000"/>
              <a:buFont typeface="Wingdings" pitchFamily="2" charset="2"/>
              <a:buChar char="q"/>
            </a:pPr>
            <a:endParaRPr lang="en-US" altLang="zh-CN" sz="1800" dirty="0" smtClean="0">
              <a:cs typeface="Times New Roman" pitchFamily="18" charset="0"/>
            </a:endParaRPr>
          </a:p>
        </p:txBody>
      </p:sp>
      <p:sp>
        <p:nvSpPr>
          <p:cNvPr id="11" name="矩形 10"/>
          <p:cNvSpPr/>
          <p:nvPr/>
        </p:nvSpPr>
        <p:spPr>
          <a:xfrm>
            <a:off x="524720" y="1344863"/>
            <a:ext cx="4896544" cy="45912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2" name="TextBox 11"/>
          <p:cNvSpPr txBox="1"/>
          <p:nvPr/>
        </p:nvSpPr>
        <p:spPr>
          <a:xfrm>
            <a:off x="192931" y="5928588"/>
            <a:ext cx="1069150" cy="338554"/>
          </a:xfrm>
          <a:prstGeom prst="rect">
            <a:avLst/>
          </a:prstGeom>
          <a:noFill/>
        </p:spPr>
        <p:txBody>
          <a:bodyPr wrap="square" rtlCol="0">
            <a:spAutoFit/>
          </a:bodyPr>
          <a:lstStyle/>
          <a:p>
            <a:r>
              <a:rPr lang="en-US" altLang="zh-CN" sz="1600" dirty="0" smtClean="0"/>
              <a:t>BS1(0,0)</a:t>
            </a:r>
            <a:endParaRPr lang="zh-CN" altLang="en-US" sz="1600" dirty="0"/>
          </a:p>
        </p:txBody>
      </p:sp>
      <p:sp>
        <p:nvSpPr>
          <p:cNvPr id="13" name="TextBox 12"/>
          <p:cNvSpPr txBox="1"/>
          <p:nvPr/>
        </p:nvSpPr>
        <p:spPr>
          <a:xfrm>
            <a:off x="5006497" y="5944726"/>
            <a:ext cx="1058179" cy="338554"/>
          </a:xfrm>
          <a:prstGeom prst="rect">
            <a:avLst/>
          </a:prstGeom>
          <a:noFill/>
        </p:spPr>
        <p:txBody>
          <a:bodyPr wrap="square" rtlCol="0">
            <a:spAutoFit/>
          </a:bodyPr>
          <a:lstStyle/>
          <a:p>
            <a:r>
              <a:rPr lang="en-US" altLang="zh-CN" sz="1600" dirty="0" smtClean="0"/>
              <a:t>BS3(D</a:t>
            </a:r>
            <a:r>
              <a:rPr lang="en-US" altLang="zh-CN" sz="1600" baseline="-25000" dirty="0" smtClean="0"/>
              <a:t>I</a:t>
            </a:r>
            <a:r>
              <a:rPr lang="en-US" altLang="zh-CN" sz="1600" dirty="0" smtClean="0"/>
              <a:t>,0)</a:t>
            </a:r>
            <a:endParaRPr lang="zh-CN" altLang="en-US" sz="1600" dirty="0"/>
          </a:p>
        </p:txBody>
      </p:sp>
      <p:sp>
        <p:nvSpPr>
          <p:cNvPr id="14" name="TextBox 13"/>
          <p:cNvSpPr txBox="1"/>
          <p:nvPr/>
        </p:nvSpPr>
        <p:spPr>
          <a:xfrm>
            <a:off x="4790473" y="931486"/>
            <a:ext cx="1274203" cy="338554"/>
          </a:xfrm>
          <a:prstGeom prst="rect">
            <a:avLst/>
          </a:prstGeom>
          <a:noFill/>
        </p:spPr>
        <p:txBody>
          <a:bodyPr wrap="square" rtlCol="0">
            <a:spAutoFit/>
          </a:bodyPr>
          <a:lstStyle/>
          <a:p>
            <a:r>
              <a:rPr lang="en-US" altLang="zh-CN" sz="1600" dirty="0" smtClean="0"/>
              <a:t>BS4(D</a:t>
            </a:r>
            <a:r>
              <a:rPr lang="en-US" altLang="zh-CN" sz="1600" baseline="-25000" dirty="0" smtClean="0"/>
              <a:t>I</a:t>
            </a:r>
            <a:r>
              <a:rPr lang="en-US" altLang="zh-CN" sz="1600" dirty="0" smtClean="0"/>
              <a:t>,D</a:t>
            </a:r>
            <a:r>
              <a:rPr lang="en-US" altLang="zh-CN" sz="1600" baseline="-25000" dirty="0" smtClean="0"/>
              <a:t>I</a:t>
            </a:r>
            <a:r>
              <a:rPr lang="en-US" altLang="zh-CN" sz="1600" dirty="0" smtClean="0"/>
              <a:t>)</a:t>
            </a:r>
            <a:endParaRPr lang="zh-CN" altLang="en-US" sz="1600" dirty="0"/>
          </a:p>
        </p:txBody>
      </p:sp>
      <p:sp>
        <p:nvSpPr>
          <p:cNvPr id="15" name="TextBox 14"/>
          <p:cNvSpPr txBox="1"/>
          <p:nvPr/>
        </p:nvSpPr>
        <p:spPr>
          <a:xfrm>
            <a:off x="192931" y="837506"/>
            <a:ext cx="1357182" cy="338554"/>
          </a:xfrm>
          <a:prstGeom prst="rect">
            <a:avLst/>
          </a:prstGeom>
          <a:noFill/>
        </p:spPr>
        <p:txBody>
          <a:bodyPr wrap="square" rtlCol="0">
            <a:spAutoFit/>
          </a:bodyPr>
          <a:lstStyle/>
          <a:p>
            <a:r>
              <a:rPr lang="en-US" altLang="zh-CN" sz="1600" dirty="0" smtClean="0"/>
              <a:t>BS2(0,D</a:t>
            </a:r>
            <a:r>
              <a:rPr lang="en-US" altLang="zh-CN" sz="1600" baseline="-25000" dirty="0" smtClean="0"/>
              <a:t>I</a:t>
            </a:r>
            <a:r>
              <a:rPr lang="en-US" altLang="zh-CN" sz="1600" dirty="0" smtClean="0"/>
              <a:t>)</a:t>
            </a:r>
            <a:endParaRPr lang="zh-CN" altLang="en-US" sz="1600" dirty="0"/>
          </a:p>
        </p:txBody>
      </p:sp>
      <p:sp>
        <p:nvSpPr>
          <p:cNvPr id="17" name="等腰三角形 16"/>
          <p:cNvSpPr/>
          <p:nvPr/>
        </p:nvSpPr>
        <p:spPr>
          <a:xfrm>
            <a:off x="2198185" y="3336300"/>
            <a:ext cx="288032" cy="28803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0" name="直接箭头连接符 19"/>
          <p:cNvCxnSpPr>
            <a:stCxn id="17" idx="2"/>
          </p:cNvCxnSpPr>
          <p:nvPr/>
        </p:nvCxnSpPr>
        <p:spPr>
          <a:xfrm flipH="1">
            <a:off x="542001" y="3624332"/>
            <a:ext cx="1656184" cy="23042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29619" y="4210679"/>
            <a:ext cx="1080120" cy="369332"/>
          </a:xfrm>
          <a:prstGeom prst="rect">
            <a:avLst/>
          </a:prstGeom>
          <a:noFill/>
        </p:spPr>
        <p:txBody>
          <a:bodyPr wrap="square" rtlCol="0">
            <a:spAutoFit/>
          </a:bodyPr>
          <a:lstStyle/>
          <a:p>
            <a:r>
              <a:rPr lang="en-US" altLang="zh-CN" sz="1800" dirty="0" smtClean="0"/>
              <a:t>d</a:t>
            </a:r>
            <a:r>
              <a:rPr lang="en-US" altLang="zh-CN" sz="1800" baseline="-25000" dirty="0" smtClean="0"/>
              <a:t>1</a:t>
            </a:r>
            <a:r>
              <a:rPr lang="en-US" altLang="zh-CN" sz="1800" baseline="-25000" dirty="0" smtClean="0"/>
              <a:t>,t,r</a:t>
            </a:r>
            <a:endParaRPr lang="zh-CN" altLang="en-US" sz="1800" baseline="-25000" dirty="0">
              <a:solidFill>
                <a:srgbClr val="FF0000"/>
              </a:solidFill>
            </a:endParaRPr>
          </a:p>
        </p:txBody>
      </p:sp>
      <p:cxnSp>
        <p:nvCxnSpPr>
          <p:cNvPr id="33" name="直接箭头连接符 32"/>
          <p:cNvCxnSpPr>
            <a:stCxn id="17" idx="1"/>
          </p:cNvCxnSpPr>
          <p:nvPr/>
        </p:nvCxnSpPr>
        <p:spPr>
          <a:xfrm flipH="1" flipV="1">
            <a:off x="542001" y="1352357"/>
            <a:ext cx="1728192" cy="21279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149690" y="2444394"/>
            <a:ext cx="1008112" cy="369332"/>
          </a:xfrm>
          <a:prstGeom prst="rect">
            <a:avLst/>
          </a:prstGeom>
          <a:noFill/>
        </p:spPr>
        <p:txBody>
          <a:bodyPr wrap="square" rtlCol="0">
            <a:spAutoFit/>
          </a:bodyPr>
          <a:lstStyle/>
          <a:p>
            <a:r>
              <a:rPr lang="en-US" altLang="zh-CN" sz="1800" dirty="0" smtClean="0"/>
              <a:t>d</a:t>
            </a:r>
            <a:r>
              <a:rPr lang="en-US" altLang="zh-CN" sz="1800" baseline="-25000" dirty="0"/>
              <a:t>2</a:t>
            </a:r>
            <a:r>
              <a:rPr lang="en-US" altLang="zh-CN" sz="1800" baseline="-25000" dirty="0" smtClean="0"/>
              <a:t>,t,r</a:t>
            </a:r>
            <a:endParaRPr lang="zh-CN" altLang="en-US" sz="1800" baseline="-25000" dirty="0">
              <a:solidFill>
                <a:srgbClr val="FF0000"/>
              </a:solidFill>
            </a:endParaRPr>
          </a:p>
        </p:txBody>
      </p:sp>
      <p:cxnSp>
        <p:nvCxnSpPr>
          <p:cNvPr id="37" name="直接箭头连接符 36"/>
          <p:cNvCxnSpPr>
            <a:stCxn id="17" idx="5"/>
          </p:cNvCxnSpPr>
          <p:nvPr/>
        </p:nvCxnSpPr>
        <p:spPr>
          <a:xfrm flipV="1">
            <a:off x="2414209" y="1352357"/>
            <a:ext cx="3024336" cy="21279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827730" y="2517739"/>
            <a:ext cx="940729" cy="369332"/>
          </a:xfrm>
          <a:prstGeom prst="rect">
            <a:avLst/>
          </a:prstGeom>
          <a:noFill/>
        </p:spPr>
        <p:txBody>
          <a:bodyPr wrap="square" rtlCol="0">
            <a:spAutoFit/>
          </a:bodyPr>
          <a:lstStyle/>
          <a:p>
            <a:r>
              <a:rPr lang="en-US" altLang="zh-CN" sz="1800" dirty="0" smtClean="0"/>
              <a:t>d</a:t>
            </a:r>
            <a:r>
              <a:rPr lang="en-US" altLang="zh-CN" sz="1800" baseline="-25000" dirty="0" smtClean="0"/>
              <a:t>4,t,r</a:t>
            </a:r>
            <a:endParaRPr lang="zh-CN" altLang="en-US" sz="1800" baseline="-25000" dirty="0">
              <a:solidFill>
                <a:srgbClr val="FF0000"/>
              </a:solidFill>
            </a:endParaRPr>
          </a:p>
        </p:txBody>
      </p:sp>
      <p:sp>
        <p:nvSpPr>
          <p:cNvPr id="41" name="TextBox 40"/>
          <p:cNvSpPr txBox="1"/>
          <p:nvPr/>
        </p:nvSpPr>
        <p:spPr>
          <a:xfrm>
            <a:off x="3386317" y="4068258"/>
            <a:ext cx="1080120" cy="369332"/>
          </a:xfrm>
          <a:prstGeom prst="rect">
            <a:avLst/>
          </a:prstGeom>
          <a:noFill/>
        </p:spPr>
        <p:txBody>
          <a:bodyPr wrap="square" rtlCol="0">
            <a:spAutoFit/>
          </a:bodyPr>
          <a:lstStyle/>
          <a:p>
            <a:r>
              <a:rPr lang="en-US" altLang="zh-CN" sz="1800" dirty="0" smtClean="0"/>
              <a:t>d</a:t>
            </a:r>
            <a:r>
              <a:rPr lang="en-US" altLang="zh-CN" sz="1800" baseline="-25000" dirty="0" smtClean="0"/>
              <a:t>3,t,r</a:t>
            </a:r>
            <a:endParaRPr lang="zh-CN" altLang="en-US" sz="1800" baseline="-25000" dirty="0">
              <a:solidFill>
                <a:srgbClr val="FF0000"/>
              </a:solidFill>
            </a:endParaRPr>
          </a:p>
        </p:txBody>
      </p:sp>
      <p:cxnSp>
        <p:nvCxnSpPr>
          <p:cNvPr id="42" name="直接箭头连接符 41"/>
          <p:cNvCxnSpPr>
            <a:stCxn id="17" idx="4"/>
          </p:cNvCxnSpPr>
          <p:nvPr/>
        </p:nvCxnSpPr>
        <p:spPr>
          <a:xfrm>
            <a:off x="2486217" y="3624332"/>
            <a:ext cx="2952328" cy="22893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7" name="文本框 6"/>
              <p:cNvSpPr txBox="1"/>
              <p:nvPr/>
            </p:nvSpPr>
            <p:spPr>
              <a:xfrm>
                <a:off x="6003138" y="1125538"/>
                <a:ext cx="5710573" cy="6879576"/>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dirty="0" smtClean="0"/>
                  <a:t>The measured distance from the </a:t>
                </a:r>
                <a:r>
                  <a:rPr lang="en-US" altLang="zh-CN" sz="2000" i="1" dirty="0" smtClean="0"/>
                  <a:t>t-</a:t>
                </a:r>
                <a:r>
                  <a:rPr lang="en-US" altLang="zh-CN" sz="2000" dirty="0" err="1" smtClean="0"/>
                  <a:t>th</a:t>
                </a:r>
                <a:r>
                  <a:rPr lang="en-US" altLang="zh-CN" sz="2000" dirty="0" smtClean="0"/>
                  <a:t> antenna of the </a:t>
                </a:r>
                <a:r>
                  <a:rPr lang="en-US" altLang="zh-CN" sz="2000" i="1" dirty="0" smtClean="0"/>
                  <a:t>n-</a:t>
                </a:r>
                <a:r>
                  <a:rPr lang="en-US" altLang="zh-CN" sz="2000" dirty="0" err="1" smtClean="0"/>
                  <a:t>th</a:t>
                </a:r>
                <a:r>
                  <a:rPr lang="en-US" altLang="zh-CN" sz="2000" dirty="0" smtClean="0"/>
                  <a:t> BS to the </a:t>
                </a:r>
                <a:r>
                  <a:rPr lang="en-US" altLang="zh-CN" sz="2000" i="1" dirty="0" smtClean="0"/>
                  <a:t>r-</a:t>
                </a:r>
                <a:r>
                  <a:rPr lang="en-US" altLang="zh-CN" sz="2000" dirty="0" err="1" smtClean="0"/>
                  <a:t>th</a:t>
                </a:r>
                <a:r>
                  <a:rPr lang="en-US" altLang="zh-CN" sz="2000" dirty="0" smtClean="0"/>
                  <a:t> receive antenna is given by</a:t>
                </a:r>
                <a:endParaRPr lang="en-US" altLang="zh-CN" sz="2000" dirty="0" smtClean="0"/>
              </a:p>
              <a:p>
                <a:pPr marL="342900" indent="-342900">
                  <a:buFont typeface="Wingdings" panose="05000000000000000000" pitchFamily="2" charset="2"/>
                  <a:buChar char="Ø"/>
                </a:pPr>
                <a:endParaRPr lang="en-US" altLang="zh-CN" sz="2000" dirty="0"/>
              </a:p>
              <a:p>
                <a:endParaRPr lang="en-US" altLang="zh-CN" sz="2000" dirty="0"/>
              </a:p>
              <a:p>
                <a:pPr marL="342900" indent="-342900">
                  <a:buFont typeface="Wingdings" panose="05000000000000000000" pitchFamily="2" charset="2"/>
                  <a:buChar char="Ø"/>
                </a:pPr>
                <a:r>
                  <a:rPr lang="en-US" altLang="zh-CN" sz="2000" dirty="0" smtClean="0"/>
                  <a:t>The measurement error is assumed to be Gaussian distributed. </a:t>
                </a:r>
              </a:p>
              <a:p>
                <a:pPr marL="342900" indent="-342900">
                  <a:buFont typeface="Wingdings" panose="05000000000000000000" pitchFamily="2" charset="2"/>
                  <a:buChar char="Ø"/>
                </a:pPr>
                <a:endParaRPr lang="en-US" altLang="zh-CN" sz="2000" dirty="0"/>
              </a:p>
              <a:p>
                <a:pPr marL="342900" indent="-342900">
                  <a:buFont typeface="Wingdings" panose="05000000000000000000" pitchFamily="2" charset="2"/>
                  <a:buChar char="Ø"/>
                </a:pPr>
                <a:r>
                  <a:rPr lang="en-US" altLang="zh-CN" sz="2000" dirty="0" smtClean="0"/>
                  <a:t>Given </a:t>
                </a:r>
                <a14:m>
                  <m:oMath xmlns:m="http://schemas.openxmlformats.org/officeDocument/2006/math">
                    <m:acc>
                      <m:accPr>
                        <m:chr m:val="̃"/>
                        <m:ctrlPr>
                          <a:rPr lang="en-US" altLang="zh-CN" sz="2000" b="1" i="1" dirty="0" smtClean="0">
                            <a:latin typeface="Cambria Math" panose="02040503050406030204" pitchFamily="18" charset="0"/>
                          </a:rPr>
                        </m:ctrlPr>
                      </m:accPr>
                      <m:e>
                        <m:r>
                          <a:rPr lang="en-US" altLang="zh-CN" sz="2000" b="1" i="1" dirty="0" smtClean="0">
                            <a:latin typeface="Cambria Math" panose="02040503050406030204" pitchFamily="18" charset="0"/>
                          </a:rPr>
                          <m:t>𝒅</m:t>
                        </m:r>
                      </m:e>
                    </m:acc>
                  </m:oMath>
                </a14:m>
                <a:r>
                  <a:rPr lang="en-US" altLang="zh-CN" sz="2000" dirty="0" smtClean="0"/>
                  <a:t> is the vector containing distance from all antennas, the pdf is expressed by</a:t>
                </a:r>
                <a:endParaRPr lang="en-US" altLang="zh-CN" sz="2000" dirty="0" smtClean="0"/>
              </a:p>
              <a:p>
                <a:pPr marL="342900" indent="-342900">
                  <a:buFont typeface="Wingdings" panose="05000000000000000000" pitchFamily="2" charset="2"/>
                  <a:buChar char="Ø"/>
                </a:pPr>
                <a:endParaRPr lang="en-US" altLang="zh-CN" sz="2000" dirty="0" smtClean="0"/>
              </a:p>
              <a:p>
                <a:pPr marL="342900" indent="-342900">
                  <a:buFont typeface="Wingdings" panose="05000000000000000000" pitchFamily="2" charset="2"/>
                  <a:buChar char="Ø"/>
                </a:pPr>
                <a:endParaRPr lang="en-US" altLang="zh-CN" sz="2000" dirty="0"/>
              </a:p>
              <a:p>
                <a:pPr marL="342900" indent="-342900">
                  <a:buFont typeface="Wingdings" panose="05000000000000000000" pitchFamily="2" charset="2"/>
                  <a:buChar char="Ø"/>
                </a:pPr>
                <a:endParaRPr lang="en-US" altLang="zh-CN" sz="2000" dirty="0" smtClean="0"/>
              </a:p>
              <a:p>
                <a:pPr marL="342900" indent="-342900">
                  <a:buFont typeface="Wingdings" panose="05000000000000000000" pitchFamily="2" charset="2"/>
                  <a:buChar char="Ø"/>
                </a:pPr>
                <a:endParaRPr lang="en-US" altLang="zh-CN" sz="2000" dirty="0"/>
              </a:p>
              <a:p>
                <a:pPr marL="342900" indent="-342900">
                  <a:buFont typeface="Wingdings" panose="05000000000000000000" pitchFamily="2" charset="2"/>
                  <a:buChar char="Ø"/>
                </a:pPr>
                <a:endParaRPr lang="en-US" altLang="zh-CN" sz="2000" dirty="0" smtClean="0"/>
              </a:p>
              <a:p>
                <a:r>
                  <a:rPr lang="en-US" altLang="zh-CN" sz="2000" dirty="0" smtClean="0"/>
                  <a:t>     </a:t>
                </a:r>
              </a:p>
              <a:p>
                <a:r>
                  <a:rPr lang="en-US" altLang="zh-CN" sz="2000" dirty="0"/>
                  <a:t> </a:t>
                </a:r>
                <a:r>
                  <a:rPr lang="en-US" altLang="zh-CN" sz="2000" dirty="0" smtClean="0"/>
                  <a:t>    </a:t>
                </a:r>
                <a:r>
                  <a:rPr lang="en-US" altLang="zh-CN" sz="2000" dirty="0" smtClean="0"/>
                  <a:t> </a:t>
                </a:r>
                <a:endParaRPr lang="en-US" altLang="zh-CN" sz="2000" dirty="0" smtClean="0"/>
              </a:p>
              <a:p>
                <a:endParaRPr lang="en-US" altLang="zh-CN" sz="2000" dirty="0" smtClean="0"/>
              </a:p>
              <a:p>
                <a:r>
                  <a:rPr lang="en-US" altLang="zh-CN" sz="2000" dirty="0" smtClean="0"/>
                  <a:t>                                   </a:t>
                </a:r>
              </a:p>
              <a:p>
                <a:pPr marL="342900" indent="-342900">
                  <a:buFont typeface="Wingdings" panose="05000000000000000000" pitchFamily="2" charset="2"/>
                  <a:buChar char="Ø"/>
                </a:pPr>
                <a:endParaRPr lang="en-US" altLang="zh-CN" sz="2000" dirty="0"/>
              </a:p>
              <a:p>
                <a:pPr marL="342900" indent="-342900">
                  <a:buFont typeface="Wingdings" panose="05000000000000000000" pitchFamily="2" charset="2"/>
                  <a:buChar char="Ø"/>
                </a:pPr>
                <a:endParaRPr lang="en-US" altLang="zh-CN" sz="2000" dirty="0" smtClean="0"/>
              </a:p>
              <a:p>
                <a:r>
                  <a:rPr lang="en-US" altLang="zh-CN" sz="2000" dirty="0"/>
                  <a:t> </a:t>
                </a:r>
                <a:r>
                  <a:rPr lang="en-US" altLang="zh-CN" sz="2000" dirty="0" smtClean="0"/>
                  <a:t>            </a:t>
                </a:r>
                <a:endParaRPr lang="zh-CN" altLang="en-US" sz="2000" dirty="0"/>
              </a:p>
            </p:txBody>
          </p:sp>
        </mc:Choice>
        <mc:Fallback>
          <p:sp>
            <p:nvSpPr>
              <p:cNvPr id="7" name="文本框 6"/>
              <p:cNvSpPr txBox="1">
                <a:spLocks noRot="1" noChangeAspect="1" noMove="1" noResize="1" noEditPoints="1" noAdjustHandles="1" noChangeArrowheads="1" noChangeShapeType="1" noTextEdit="1"/>
              </p:cNvSpPr>
              <p:nvPr/>
            </p:nvSpPr>
            <p:spPr>
              <a:xfrm>
                <a:off x="6003138" y="1125538"/>
                <a:ext cx="5710573" cy="6879576"/>
              </a:xfrm>
              <a:prstGeom prst="rect">
                <a:avLst/>
              </a:prstGeom>
              <a:blipFill rotWithShape="0">
                <a:blip r:embed="rId3"/>
                <a:stretch>
                  <a:fillRect l="-961" t="-443" r="-1708"/>
                </a:stretch>
              </a:blipFill>
            </p:spPr>
            <p:txBody>
              <a:bodyPr/>
              <a:lstStyle/>
              <a:p>
                <a:r>
                  <a:rPr lang="zh-CN" altLang="en-US">
                    <a:noFill/>
                  </a:rPr>
                  <a:t> </a:t>
                </a:r>
              </a:p>
            </p:txBody>
          </p:sp>
        </mc:Fallback>
      </mc:AlternateContent>
      <p:pic>
        <p:nvPicPr>
          <p:cNvPr id="3" name="图片 2"/>
          <p:cNvPicPr>
            <a:picLocks noChangeAspect="1"/>
          </p:cNvPicPr>
          <p:nvPr/>
        </p:nvPicPr>
        <p:blipFill>
          <a:blip r:embed="rId4"/>
          <a:stretch>
            <a:fillRect/>
          </a:stretch>
        </p:blipFill>
        <p:spPr>
          <a:xfrm>
            <a:off x="7210599" y="2165566"/>
            <a:ext cx="3295650" cy="485775"/>
          </a:xfrm>
          <a:prstGeom prst="rect">
            <a:avLst/>
          </a:prstGeom>
        </p:spPr>
      </p:pic>
      <p:pic>
        <p:nvPicPr>
          <p:cNvPr id="5" name="图片 4"/>
          <p:cNvPicPr>
            <a:picLocks noChangeAspect="1"/>
          </p:cNvPicPr>
          <p:nvPr/>
        </p:nvPicPr>
        <p:blipFill>
          <a:blip r:embed="rId5"/>
          <a:stretch>
            <a:fillRect/>
          </a:stretch>
        </p:blipFill>
        <p:spPr>
          <a:xfrm>
            <a:off x="6633929" y="4394269"/>
            <a:ext cx="4781025" cy="856815"/>
          </a:xfrm>
          <a:prstGeom prst="rect">
            <a:avLst/>
          </a:prstGeom>
        </p:spPr>
      </p:pic>
    </p:spTree>
    <p:extLst>
      <p:ext uri="{BB962C8B-B14F-4D97-AF65-F5344CB8AC3E}">
        <p14:creationId xmlns:p14="http://schemas.microsoft.com/office/powerpoint/2010/main" val="2237014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0896" y="-26590"/>
            <a:ext cx="11333383" cy="1056245"/>
          </a:xfrm>
        </p:spPr>
        <p:txBody>
          <a:bodyPr/>
          <a:lstStyle/>
          <a:p>
            <a:r>
              <a:rPr lang="en-US" altLang="zh-CN" sz="3200" dirty="0" smtClean="0">
                <a:solidFill>
                  <a:srgbClr val="C00000"/>
                </a:solidFill>
              </a:rPr>
              <a:t>MIMO Measurement Model</a:t>
            </a:r>
            <a:endParaRPr lang="zh-CN" altLang="en-US" sz="3600" dirty="0">
              <a:solidFill>
                <a:srgbClr val="C00000"/>
              </a:solidFill>
            </a:endParaRPr>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内容占位符 2"/>
          <p:cNvSpPr txBox="1">
            <a:spLocks/>
          </p:cNvSpPr>
          <p:nvPr/>
        </p:nvSpPr>
        <p:spPr>
          <a:xfrm>
            <a:off x="430896" y="909513"/>
            <a:ext cx="11333383" cy="2209129"/>
          </a:xfrm>
          <a:prstGeom prst="rect">
            <a:avLst/>
          </a:prstGeom>
        </p:spPr>
        <p:txBody>
          <a:bodyPr vert="horz" lIns="121944" tIns="60972" rIns="121944" bIns="60972" rtlCol="0">
            <a:noAutofit/>
          </a:bodyPr>
          <a:lstStyle/>
          <a:p>
            <a:pPr marL="360000" lvl="1" indent="-360000" algn="just">
              <a:spcBef>
                <a:spcPts val="600"/>
              </a:spcBef>
              <a:buClr>
                <a:schemeClr val="tx2">
                  <a:lumMod val="60000"/>
                  <a:lumOff val="40000"/>
                </a:schemeClr>
              </a:buClr>
              <a:buSzPct val="90000"/>
              <a:buFont typeface="Wingdings" pitchFamily="2" charset="2"/>
              <a:buChar char="q"/>
            </a:pPr>
            <a:endParaRPr lang="en-US" altLang="zh-CN" sz="1800" dirty="0" smtClean="0">
              <a:cs typeface="Times New Roman" pitchFamily="18" charset="0"/>
            </a:endParaRPr>
          </a:p>
        </p:txBody>
      </p:sp>
      <p:sp>
        <p:nvSpPr>
          <p:cNvPr id="11" name="矩形 10"/>
          <p:cNvSpPr/>
          <p:nvPr/>
        </p:nvSpPr>
        <p:spPr>
          <a:xfrm>
            <a:off x="524720" y="1344863"/>
            <a:ext cx="4896544" cy="45912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2" name="TextBox 11"/>
          <p:cNvSpPr txBox="1"/>
          <p:nvPr/>
        </p:nvSpPr>
        <p:spPr>
          <a:xfrm>
            <a:off x="192931" y="5928588"/>
            <a:ext cx="1069150" cy="338554"/>
          </a:xfrm>
          <a:prstGeom prst="rect">
            <a:avLst/>
          </a:prstGeom>
          <a:noFill/>
        </p:spPr>
        <p:txBody>
          <a:bodyPr wrap="square" rtlCol="0">
            <a:spAutoFit/>
          </a:bodyPr>
          <a:lstStyle/>
          <a:p>
            <a:r>
              <a:rPr lang="en-US" altLang="zh-CN" sz="1600" dirty="0" smtClean="0"/>
              <a:t>BS1(0,0)</a:t>
            </a:r>
            <a:endParaRPr lang="zh-CN" altLang="en-US" sz="1600" dirty="0"/>
          </a:p>
        </p:txBody>
      </p:sp>
      <p:sp>
        <p:nvSpPr>
          <p:cNvPr id="13" name="TextBox 12"/>
          <p:cNvSpPr txBox="1"/>
          <p:nvPr/>
        </p:nvSpPr>
        <p:spPr>
          <a:xfrm>
            <a:off x="5006497" y="5944726"/>
            <a:ext cx="1058179" cy="338554"/>
          </a:xfrm>
          <a:prstGeom prst="rect">
            <a:avLst/>
          </a:prstGeom>
          <a:noFill/>
        </p:spPr>
        <p:txBody>
          <a:bodyPr wrap="square" rtlCol="0">
            <a:spAutoFit/>
          </a:bodyPr>
          <a:lstStyle/>
          <a:p>
            <a:r>
              <a:rPr lang="en-US" altLang="zh-CN" sz="1600" dirty="0" smtClean="0"/>
              <a:t>BS3(D</a:t>
            </a:r>
            <a:r>
              <a:rPr lang="en-US" altLang="zh-CN" sz="1600" baseline="-25000" dirty="0" smtClean="0"/>
              <a:t>I</a:t>
            </a:r>
            <a:r>
              <a:rPr lang="en-US" altLang="zh-CN" sz="1600" dirty="0" smtClean="0"/>
              <a:t>,0)</a:t>
            </a:r>
            <a:endParaRPr lang="zh-CN" altLang="en-US" sz="1600" dirty="0"/>
          </a:p>
        </p:txBody>
      </p:sp>
      <p:sp>
        <p:nvSpPr>
          <p:cNvPr id="14" name="TextBox 13"/>
          <p:cNvSpPr txBox="1"/>
          <p:nvPr/>
        </p:nvSpPr>
        <p:spPr>
          <a:xfrm>
            <a:off x="4790473" y="931486"/>
            <a:ext cx="1274203" cy="338554"/>
          </a:xfrm>
          <a:prstGeom prst="rect">
            <a:avLst/>
          </a:prstGeom>
          <a:noFill/>
        </p:spPr>
        <p:txBody>
          <a:bodyPr wrap="square" rtlCol="0">
            <a:spAutoFit/>
          </a:bodyPr>
          <a:lstStyle/>
          <a:p>
            <a:r>
              <a:rPr lang="en-US" altLang="zh-CN" sz="1600" dirty="0" smtClean="0"/>
              <a:t>BS4(D</a:t>
            </a:r>
            <a:r>
              <a:rPr lang="en-US" altLang="zh-CN" sz="1600" baseline="-25000" dirty="0" smtClean="0"/>
              <a:t>I</a:t>
            </a:r>
            <a:r>
              <a:rPr lang="en-US" altLang="zh-CN" sz="1600" dirty="0" smtClean="0"/>
              <a:t>,D</a:t>
            </a:r>
            <a:r>
              <a:rPr lang="en-US" altLang="zh-CN" sz="1600" baseline="-25000" dirty="0" smtClean="0"/>
              <a:t>I</a:t>
            </a:r>
            <a:r>
              <a:rPr lang="en-US" altLang="zh-CN" sz="1600" dirty="0" smtClean="0"/>
              <a:t>)</a:t>
            </a:r>
            <a:endParaRPr lang="zh-CN" altLang="en-US" sz="1600" dirty="0"/>
          </a:p>
        </p:txBody>
      </p:sp>
      <p:sp>
        <p:nvSpPr>
          <p:cNvPr id="15" name="TextBox 14"/>
          <p:cNvSpPr txBox="1"/>
          <p:nvPr/>
        </p:nvSpPr>
        <p:spPr>
          <a:xfrm>
            <a:off x="192931" y="837506"/>
            <a:ext cx="1357182" cy="338554"/>
          </a:xfrm>
          <a:prstGeom prst="rect">
            <a:avLst/>
          </a:prstGeom>
          <a:noFill/>
        </p:spPr>
        <p:txBody>
          <a:bodyPr wrap="square" rtlCol="0">
            <a:spAutoFit/>
          </a:bodyPr>
          <a:lstStyle/>
          <a:p>
            <a:r>
              <a:rPr lang="en-US" altLang="zh-CN" sz="1600" dirty="0" smtClean="0"/>
              <a:t>BS2(0,D</a:t>
            </a:r>
            <a:r>
              <a:rPr lang="en-US" altLang="zh-CN" sz="1600" baseline="-25000" dirty="0" smtClean="0"/>
              <a:t>I</a:t>
            </a:r>
            <a:r>
              <a:rPr lang="en-US" altLang="zh-CN" sz="1600" dirty="0" smtClean="0"/>
              <a:t>)</a:t>
            </a:r>
            <a:endParaRPr lang="zh-CN" altLang="en-US" sz="1600" dirty="0"/>
          </a:p>
        </p:txBody>
      </p:sp>
      <p:sp>
        <p:nvSpPr>
          <p:cNvPr id="17" name="等腰三角形 16"/>
          <p:cNvSpPr/>
          <p:nvPr/>
        </p:nvSpPr>
        <p:spPr>
          <a:xfrm>
            <a:off x="2198185" y="3336300"/>
            <a:ext cx="288032" cy="28803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0" name="直接箭头连接符 19"/>
          <p:cNvCxnSpPr>
            <a:stCxn id="17" idx="2"/>
          </p:cNvCxnSpPr>
          <p:nvPr/>
        </p:nvCxnSpPr>
        <p:spPr>
          <a:xfrm flipH="1">
            <a:off x="542001" y="3624332"/>
            <a:ext cx="1656184" cy="23042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29619" y="4210679"/>
            <a:ext cx="1080120" cy="369332"/>
          </a:xfrm>
          <a:prstGeom prst="rect">
            <a:avLst/>
          </a:prstGeom>
          <a:noFill/>
        </p:spPr>
        <p:txBody>
          <a:bodyPr wrap="square" rtlCol="0">
            <a:spAutoFit/>
          </a:bodyPr>
          <a:lstStyle/>
          <a:p>
            <a:r>
              <a:rPr lang="en-US" altLang="zh-CN" sz="1800" dirty="0" smtClean="0"/>
              <a:t>d</a:t>
            </a:r>
            <a:r>
              <a:rPr lang="en-US" altLang="zh-CN" sz="1800" baseline="-25000" dirty="0" smtClean="0"/>
              <a:t>1</a:t>
            </a:r>
            <a:r>
              <a:rPr lang="en-US" altLang="zh-CN" sz="1800" baseline="-25000" dirty="0" smtClean="0"/>
              <a:t>,t,r</a:t>
            </a:r>
            <a:endParaRPr lang="zh-CN" altLang="en-US" sz="1800" baseline="-25000" dirty="0">
              <a:solidFill>
                <a:srgbClr val="FF0000"/>
              </a:solidFill>
            </a:endParaRPr>
          </a:p>
        </p:txBody>
      </p:sp>
      <p:cxnSp>
        <p:nvCxnSpPr>
          <p:cNvPr id="33" name="直接箭头连接符 32"/>
          <p:cNvCxnSpPr>
            <a:stCxn id="17" idx="1"/>
          </p:cNvCxnSpPr>
          <p:nvPr/>
        </p:nvCxnSpPr>
        <p:spPr>
          <a:xfrm flipH="1" flipV="1">
            <a:off x="542001" y="1352357"/>
            <a:ext cx="1728192" cy="21279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149690" y="2444394"/>
            <a:ext cx="1008112" cy="369332"/>
          </a:xfrm>
          <a:prstGeom prst="rect">
            <a:avLst/>
          </a:prstGeom>
          <a:noFill/>
        </p:spPr>
        <p:txBody>
          <a:bodyPr wrap="square" rtlCol="0">
            <a:spAutoFit/>
          </a:bodyPr>
          <a:lstStyle/>
          <a:p>
            <a:r>
              <a:rPr lang="en-US" altLang="zh-CN" sz="1800" dirty="0" smtClean="0"/>
              <a:t>d</a:t>
            </a:r>
            <a:r>
              <a:rPr lang="en-US" altLang="zh-CN" sz="1800" baseline="-25000" dirty="0"/>
              <a:t>2</a:t>
            </a:r>
            <a:r>
              <a:rPr lang="en-US" altLang="zh-CN" sz="1800" baseline="-25000" dirty="0" smtClean="0"/>
              <a:t>,t,r</a:t>
            </a:r>
            <a:endParaRPr lang="zh-CN" altLang="en-US" sz="1800" baseline="-25000" dirty="0">
              <a:solidFill>
                <a:srgbClr val="FF0000"/>
              </a:solidFill>
            </a:endParaRPr>
          </a:p>
        </p:txBody>
      </p:sp>
      <p:cxnSp>
        <p:nvCxnSpPr>
          <p:cNvPr id="37" name="直接箭头连接符 36"/>
          <p:cNvCxnSpPr>
            <a:stCxn id="17" idx="5"/>
          </p:cNvCxnSpPr>
          <p:nvPr/>
        </p:nvCxnSpPr>
        <p:spPr>
          <a:xfrm flipV="1">
            <a:off x="2414209" y="1352357"/>
            <a:ext cx="3024336" cy="21279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827730" y="2517739"/>
            <a:ext cx="940729" cy="369332"/>
          </a:xfrm>
          <a:prstGeom prst="rect">
            <a:avLst/>
          </a:prstGeom>
          <a:noFill/>
        </p:spPr>
        <p:txBody>
          <a:bodyPr wrap="square" rtlCol="0">
            <a:spAutoFit/>
          </a:bodyPr>
          <a:lstStyle/>
          <a:p>
            <a:r>
              <a:rPr lang="en-US" altLang="zh-CN" sz="1800" dirty="0" smtClean="0"/>
              <a:t>d</a:t>
            </a:r>
            <a:r>
              <a:rPr lang="en-US" altLang="zh-CN" sz="1800" baseline="-25000" dirty="0" smtClean="0"/>
              <a:t>4,t,r</a:t>
            </a:r>
            <a:endParaRPr lang="zh-CN" altLang="en-US" sz="1800" baseline="-25000" dirty="0">
              <a:solidFill>
                <a:srgbClr val="FF0000"/>
              </a:solidFill>
            </a:endParaRPr>
          </a:p>
        </p:txBody>
      </p:sp>
      <p:sp>
        <p:nvSpPr>
          <p:cNvPr id="41" name="TextBox 40"/>
          <p:cNvSpPr txBox="1"/>
          <p:nvPr/>
        </p:nvSpPr>
        <p:spPr>
          <a:xfrm>
            <a:off x="3386317" y="4068258"/>
            <a:ext cx="1080120" cy="369332"/>
          </a:xfrm>
          <a:prstGeom prst="rect">
            <a:avLst/>
          </a:prstGeom>
          <a:noFill/>
        </p:spPr>
        <p:txBody>
          <a:bodyPr wrap="square" rtlCol="0">
            <a:spAutoFit/>
          </a:bodyPr>
          <a:lstStyle/>
          <a:p>
            <a:r>
              <a:rPr lang="en-US" altLang="zh-CN" sz="1800" dirty="0" smtClean="0"/>
              <a:t>d</a:t>
            </a:r>
            <a:r>
              <a:rPr lang="en-US" altLang="zh-CN" sz="1800" baseline="-25000" dirty="0" smtClean="0"/>
              <a:t>3,t,r</a:t>
            </a:r>
            <a:endParaRPr lang="zh-CN" altLang="en-US" sz="1800" baseline="-25000" dirty="0">
              <a:solidFill>
                <a:srgbClr val="FF0000"/>
              </a:solidFill>
            </a:endParaRPr>
          </a:p>
        </p:txBody>
      </p:sp>
      <p:cxnSp>
        <p:nvCxnSpPr>
          <p:cNvPr id="42" name="直接箭头连接符 41"/>
          <p:cNvCxnSpPr>
            <a:stCxn id="17" idx="4"/>
          </p:cNvCxnSpPr>
          <p:nvPr/>
        </p:nvCxnSpPr>
        <p:spPr>
          <a:xfrm>
            <a:off x="2486217" y="3624332"/>
            <a:ext cx="2952328" cy="22893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文本框 6"/>
          <p:cNvSpPr txBox="1"/>
          <p:nvPr/>
        </p:nvSpPr>
        <p:spPr>
          <a:xfrm>
            <a:off x="6003138" y="1125538"/>
            <a:ext cx="5710573" cy="6247864"/>
          </a:xfrm>
          <a:prstGeom prst="rect">
            <a:avLst/>
          </a:prstGeom>
          <a:noFill/>
        </p:spPr>
        <p:txBody>
          <a:bodyPr wrap="square" rtlCol="0">
            <a:spAutoFit/>
          </a:bodyPr>
          <a:lstStyle/>
          <a:p>
            <a:endParaRPr lang="en-US" altLang="zh-CN" sz="2000" dirty="0"/>
          </a:p>
          <a:p>
            <a:pPr marL="342900" indent="-342900">
              <a:buFont typeface="Wingdings" panose="05000000000000000000" pitchFamily="2" charset="2"/>
              <a:buChar char="Ø"/>
            </a:pPr>
            <a:r>
              <a:rPr lang="en-US" altLang="zh-CN" sz="2000" dirty="0" smtClean="0"/>
              <a:t>The ML estimation:</a:t>
            </a:r>
          </a:p>
          <a:p>
            <a:pPr marL="342900" indent="-342900">
              <a:buFont typeface="Wingdings" panose="05000000000000000000" pitchFamily="2" charset="2"/>
              <a:buChar char="Ø"/>
            </a:pPr>
            <a:endParaRPr lang="en-US" altLang="zh-CN" sz="2000" dirty="0"/>
          </a:p>
          <a:p>
            <a:pPr marL="342900" indent="-342900">
              <a:buFont typeface="Wingdings" panose="05000000000000000000" pitchFamily="2" charset="2"/>
              <a:buChar char="Ø"/>
            </a:pPr>
            <a:endParaRPr lang="en-US" altLang="zh-CN" sz="2000" dirty="0" smtClean="0"/>
          </a:p>
          <a:p>
            <a:pPr marL="342900" indent="-342900">
              <a:buFont typeface="Wingdings" panose="05000000000000000000" pitchFamily="2" charset="2"/>
              <a:buChar char="Ø"/>
            </a:pPr>
            <a:endParaRPr lang="en-US" altLang="zh-CN" sz="2000" dirty="0"/>
          </a:p>
          <a:p>
            <a:pPr marL="342900" indent="-342900">
              <a:buFont typeface="Wingdings" panose="05000000000000000000" pitchFamily="2" charset="2"/>
              <a:buChar char="Ø"/>
            </a:pPr>
            <a:r>
              <a:rPr lang="en-US" altLang="zh-CN" sz="2000" dirty="0" smtClean="0"/>
              <a:t>Since the measurements are </a:t>
            </a:r>
            <a:r>
              <a:rPr lang="en-US" altLang="zh-CN" sz="2000" dirty="0" err="1" smtClean="0"/>
              <a:t>i.i.d</a:t>
            </a:r>
            <a:r>
              <a:rPr lang="en-US" altLang="zh-CN" sz="2000" dirty="0" smtClean="0"/>
              <a:t>. Gaussian distributed, the ML estimator is equivalent to NLS estimator:</a:t>
            </a:r>
          </a:p>
          <a:p>
            <a:pPr marL="342900" indent="-342900">
              <a:buFont typeface="Wingdings" panose="05000000000000000000" pitchFamily="2" charset="2"/>
              <a:buChar char="Ø"/>
            </a:pPr>
            <a:endParaRPr lang="en-US" altLang="zh-CN" sz="2000" dirty="0"/>
          </a:p>
          <a:p>
            <a:pPr marL="342900" indent="-342900">
              <a:buFont typeface="Wingdings" panose="05000000000000000000" pitchFamily="2" charset="2"/>
              <a:buChar char="Ø"/>
            </a:pPr>
            <a:endParaRPr lang="en-US" altLang="zh-CN" sz="2000" dirty="0" smtClean="0"/>
          </a:p>
          <a:p>
            <a:pPr marL="342900" indent="-342900">
              <a:buFont typeface="Wingdings" panose="05000000000000000000" pitchFamily="2" charset="2"/>
              <a:buChar char="Ø"/>
            </a:pPr>
            <a:endParaRPr lang="en-US" altLang="zh-CN" sz="2000" dirty="0"/>
          </a:p>
          <a:p>
            <a:pPr marL="342900" indent="-342900">
              <a:buFont typeface="Wingdings" panose="05000000000000000000" pitchFamily="2" charset="2"/>
              <a:buChar char="Ø"/>
            </a:pPr>
            <a:r>
              <a:rPr lang="en-US" altLang="zh-CN" sz="2000" dirty="0" smtClean="0"/>
              <a:t>where</a:t>
            </a:r>
            <a:endParaRPr lang="en-US" altLang="zh-CN" sz="2000" dirty="0"/>
          </a:p>
          <a:p>
            <a:pPr marL="342900" indent="-342900">
              <a:buFont typeface="Wingdings" panose="05000000000000000000" pitchFamily="2" charset="2"/>
              <a:buChar char="Ø"/>
            </a:pPr>
            <a:endParaRPr lang="en-US" altLang="zh-CN" sz="2000" dirty="0" smtClean="0"/>
          </a:p>
          <a:p>
            <a:r>
              <a:rPr lang="en-US" altLang="zh-CN" sz="2000" dirty="0" smtClean="0"/>
              <a:t>     </a:t>
            </a:r>
          </a:p>
          <a:p>
            <a:r>
              <a:rPr lang="en-US" altLang="zh-CN" sz="2000" dirty="0"/>
              <a:t> </a:t>
            </a:r>
            <a:r>
              <a:rPr lang="en-US" altLang="zh-CN" sz="2000" dirty="0" smtClean="0"/>
              <a:t>    </a:t>
            </a:r>
            <a:r>
              <a:rPr lang="en-US" altLang="zh-CN" sz="2000" dirty="0" smtClean="0"/>
              <a:t> </a:t>
            </a:r>
            <a:endParaRPr lang="en-US" altLang="zh-CN" sz="2000" dirty="0" smtClean="0"/>
          </a:p>
          <a:p>
            <a:endParaRPr lang="en-US" altLang="zh-CN" sz="2000" dirty="0" smtClean="0"/>
          </a:p>
          <a:p>
            <a:r>
              <a:rPr lang="en-US" altLang="zh-CN" sz="2000" dirty="0" smtClean="0"/>
              <a:t>                                   </a:t>
            </a:r>
          </a:p>
          <a:p>
            <a:pPr marL="342900" indent="-342900">
              <a:buFont typeface="Wingdings" panose="05000000000000000000" pitchFamily="2" charset="2"/>
              <a:buChar char="Ø"/>
            </a:pPr>
            <a:endParaRPr lang="en-US" altLang="zh-CN" sz="2000" dirty="0"/>
          </a:p>
          <a:p>
            <a:pPr marL="342900" indent="-342900">
              <a:buFont typeface="Wingdings" panose="05000000000000000000" pitchFamily="2" charset="2"/>
              <a:buChar char="Ø"/>
            </a:pPr>
            <a:endParaRPr lang="en-US" altLang="zh-CN" sz="2000" dirty="0" smtClean="0"/>
          </a:p>
          <a:p>
            <a:r>
              <a:rPr lang="en-US" altLang="zh-CN" sz="2000" dirty="0"/>
              <a:t> </a:t>
            </a:r>
            <a:r>
              <a:rPr lang="en-US" altLang="zh-CN" sz="2000" dirty="0" smtClean="0"/>
              <a:t>            </a:t>
            </a:r>
            <a:endParaRPr lang="zh-CN" altLang="en-US" sz="2000" dirty="0"/>
          </a:p>
        </p:txBody>
      </p:sp>
      <p:pic>
        <p:nvPicPr>
          <p:cNvPr id="6" name="图片 5"/>
          <p:cNvPicPr>
            <a:picLocks noChangeAspect="1"/>
          </p:cNvPicPr>
          <p:nvPr/>
        </p:nvPicPr>
        <p:blipFill>
          <a:blip r:embed="rId3"/>
          <a:stretch>
            <a:fillRect/>
          </a:stretch>
        </p:blipFill>
        <p:spPr>
          <a:xfrm>
            <a:off x="7033691" y="1878775"/>
            <a:ext cx="2486025" cy="619125"/>
          </a:xfrm>
          <a:prstGeom prst="rect">
            <a:avLst/>
          </a:prstGeom>
        </p:spPr>
      </p:pic>
      <p:pic>
        <p:nvPicPr>
          <p:cNvPr id="4" name="图片 3"/>
          <p:cNvPicPr>
            <a:picLocks noChangeAspect="1"/>
          </p:cNvPicPr>
          <p:nvPr/>
        </p:nvPicPr>
        <p:blipFill>
          <a:blip r:embed="rId4"/>
          <a:stretch>
            <a:fillRect/>
          </a:stretch>
        </p:blipFill>
        <p:spPr>
          <a:xfrm>
            <a:off x="7105699" y="3700995"/>
            <a:ext cx="2743200" cy="619125"/>
          </a:xfrm>
          <a:prstGeom prst="rect">
            <a:avLst/>
          </a:prstGeom>
        </p:spPr>
      </p:pic>
      <p:pic>
        <p:nvPicPr>
          <p:cNvPr id="8" name="图片 7"/>
          <p:cNvPicPr>
            <a:picLocks noChangeAspect="1"/>
          </p:cNvPicPr>
          <p:nvPr/>
        </p:nvPicPr>
        <p:blipFill>
          <a:blip r:embed="rId5"/>
          <a:stretch>
            <a:fillRect/>
          </a:stretch>
        </p:blipFill>
        <p:spPr>
          <a:xfrm>
            <a:off x="6322561" y="4902473"/>
            <a:ext cx="5391150" cy="1285875"/>
          </a:xfrm>
          <a:prstGeom prst="rect">
            <a:avLst/>
          </a:prstGeom>
        </p:spPr>
      </p:pic>
    </p:spTree>
    <p:extLst>
      <p:ext uri="{BB962C8B-B14F-4D97-AF65-F5344CB8AC3E}">
        <p14:creationId xmlns:p14="http://schemas.microsoft.com/office/powerpoint/2010/main" val="2438617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80329" y="-73365"/>
            <a:ext cx="11333383" cy="1056245"/>
          </a:xfrm>
        </p:spPr>
        <p:txBody>
          <a:bodyPr/>
          <a:lstStyle/>
          <a:p>
            <a:r>
              <a:rPr lang="en-US" altLang="zh-CN" sz="3200" dirty="0" smtClean="0">
                <a:solidFill>
                  <a:srgbClr val="C00000"/>
                </a:solidFill>
              </a:rPr>
              <a:t>Two Fitness Functions</a:t>
            </a:r>
            <a:endParaRPr lang="zh-CN" altLang="en-US" sz="3600" dirty="0">
              <a:solidFill>
                <a:srgbClr val="C00000"/>
              </a:solidFill>
            </a:endParaRPr>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内容占位符 2"/>
          <p:cNvSpPr txBox="1">
            <a:spLocks/>
          </p:cNvSpPr>
          <p:nvPr/>
        </p:nvSpPr>
        <p:spPr>
          <a:xfrm>
            <a:off x="430896" y="523141"/>
            <a:ext cx="11333383" cy="2209129"/>
          </a:xfrm>
          <a:prstGeom prst="rect">
            <a:avLst/>
          </a:prstGeom>
        </p:spPr>
        <p:txBody>
          <a:bodyPr vert="horz" lIns="121944" tIns="60972" rIns="121944" bIns="60972" rtlCol="0">
            <a:noAutofit/>
          </a:bodyPr>
          <a:lstStyle/>
          <a:p>
            <a:pPr marL="360000" lvl="1" indent="-360000" algn="just">
              <a:spcBef>
                <a:spcPts val="600"/>
              </a:spcBef>
              <a:buClr>
                <a:schemeClr val="tx2">
                  <a:lumMod val="60000"/>
                  <a:lumOff val="40000"/>
                </a:schemeClr>
              </a:buClr>
              <a:buSzPct val="90000"/>
              <a:buFont typeface="Wingdings" pitchFamily="2" charset="2"/>
              <a:buChar char="q"/>
            </a:pPr>
            <a:endParaRPr lang="en-US" altLang="zh-CN" sz="1800" dirty="0" smtClean="0">
              <a:cs typeface="Times New Roman" pitchFamily="18" charset="0"/>
            </a:endParaRPr>
          </a:p>
        </p:txBody>
      </p:sp>
      <p:sp>
        <p:nvSpPr>
          <p:cNvPr id="7" name="文本框 6"/>
          <p:cNvSpPr txBox="1"/>
          <p:nvPr/>
        </p:nvSpPr>
        <p:spPr>
          <a:xfrm>
            <a:off x="358638" y="965418"/>
            <a:ext cx="11376764" cy="7786747"/>
          </a:xfrm>
          <a:prstGeom prst="rect">
            <a:avLst/>
          </a:prstGeom>
          <a:noFill/>
        </p:spPr>
        <p:txBody>
          <a:bodyPr wrap="square" rtlCol="0">
            <a:spAutoFit/>
          </a:bodyPr>
          <a:lstStyle/>
          <a:p>
            <a:pPr marL="457200" indent="-457200">
              <a:buFont typeface="+mj-lt"/>
              <a:buAutoNum type="arabicPeriod"/>
            </a:pPr>
            <a:r>
              <a:rPr lang="en-US" altLang="zh-CN" sz="2000" b="1" dirty="0" smtClean="0"/>
              <a:t>Optimal fitness function</a:t>
            </a:r>
            <a:endParaRPr lang="en-US" altLang="zh-CN" sz="2000" dirty="0" smtClean="0"/>
          </a:p>
          <a:p>
            <a:pPr marL="952622" lvl="1" indent="-342900">
              <a:buFont typeface="Wingdings" panose="05000000000000000000" pitchFamily="2" charset="2"/>
              <a:buChar char="Ø"/>
            </a:pPr>
            <a:r>
              <a:rPr lang="en-US" altLang="zh-CN" sz="2000" dirty="0" smtClean="0"/>
              <a:t>Assuming ULA, UE antennas’ positions are all related to </a:t>
            </a:r>
          </a:p>
          <a:p>
            <a:pPr lvl="1"/>
            <a:r>
              <a:rPr lang="en-US" altLang="zh-CN" sz="2000" dirty="0" smtClean="0"/>
              <a:t>     the first antenna position by</a:t>
            </a:r>
          </a:p>
          <a:p>
            <a:pPr lvl="1"/>
            <a:endParaRPr lang="en-US" altLang="zh-CN" sz="2000" dirty="0" smtClean="0"/>
          </a:p>
          <a:p>
            <a:pPr marL="952622" lvl="1" indent="-342900">
              <a:buFont typeface="Wingdings" panose="05000000000000000000" pitchFamily="2" charset="2"/>
              <a:buChar char="Ø"/>
            </a:pPr>
            <a:endParaRPr lang="en-US" altLang="zh-CN" sz="2000" dirty="0"/>
          </a:p>
          <a:p>
            <a:pPr marL="952622" lvl="1" indent="-342900">
              <a:buFont typeface="Wingdings" panose="05000000000000000000" pitchFamily="2" charset="2"/>
              <a:buChar char="Ø"/>
            </a:pPr>
            <a:r>
              <a:rPr lang="en-US" altLang="zh-CN" sz="2000" dirty="0" smtClean="0"/>
              <a:t>The fitness function is then of the form</a:t>
            </a:r>
          </a:p>
          <a:p>
            <a:pPr marL="952622" lvl="1" indent="-342900">
              <a:buFont typeface="Wingdings" panose="05000000000000000000" pitchFamily="2" charset="2"/>
              <a:buChar char="Ø"/>
            </a:pPr>
            <a:endParaRPr lang="en-US" altLang="zh-CN" sz="2000" dirty="0"/>
          </a:p>
          <a:p>
            <a:pPr marL="952622" lvl="1" indent="-342900">
              <a:buFont typeface="Wingdings" panose="05000000000000000000" pitchFamily="2" charset="2"/>
              <a:buChar char="Ø"/>
            </a:pPr>
            <a:endParaRPr lang="en-US" altLang="zh-CN" sz="2000" dirty="0" smtClean="0"/>
          </a:p>
          <a:p>
            <a:pPr marL="952622" lvl="1" indent="-342900">
              <a:buFont typeface="Wingdings" panose="05000000000000000000" pitchFamily="2" charset="2"/>
              <a:buChar char="Ø"/>
            </a:pPr>
            <a:endParaRPr lang="en-US" altLang="zh-CN" sz="2000" dirty="0" smtClean="0"/>
          </a:p>
          <a:p>
            <a:pPr marL="457200" indent="-457200">
              <a:buFont typeface="+mj-lt"/>
              <a:buAutoNum type="arabicPeriod"/>
            </a:pPr>
            <a:r>
              <a:rPr lang="en-US" altLang="zh-CN" sz="2000" b="1" dirty="0" smtClean="0"/>
              <a:t>Suboptimal fitness function</a:t>
            </a:r>
            <a:endParaRPr lang="en-US" altLang="zh-CN" sz="2000" dirty="0" smtClean="0"/>
          </a:p>
          <a:p>
            <a:pPr marL="952622" lvl="1" indent="-342900">
              <a:buFont typeface="Wingdings" panose="05000000000000000000" pitchFamily="2" charset="2"/>
              <a:buChar char="Ø"/>
            </a:pPr>
            <a:r>
              <a:rPr lang="en-US" altLang="zh-CN" sz="2000" dirty="0" smtClean="0"/>
              <a:t>The distance measurement from one BS to UE can be computed by averaging over all antennas: </a:t>
            </a:r>
          </a:p>
          <a:p>
            <a:pPr marL="952622" lvl="1" indent="-342900">
              <a:buFont typeface="Wingdings" panose="05000000000000000000" pitchFamily="2" charset="2"/>
              <a:buChar char="Ø"/>
            </a:pPr>
            <a:endParaRPr lang="en-US" altLang="zh-CN" sz="2000" dirty="0"/>
          </a:p>
          <a:p>
            <a:pPr marL="952622" lvl="1" indent="-342900">
              <a:buFont typeface="Wingdings" panose="05000000000000000000" pitchFamily="2" charset="2"/>
              <a:buChar char="Ø"/>
            </a:pPr>
            <a:endParaRPr lang="en-US" altLang="zh-CN" sz="2000" dirty="0" smtClean="0"/>
          </a:p>
          <a:p>
            <a:pPr marL="952622" lvl="1" indent="-342900">
              <a:buFont typeface="Wingdings" panose="05000000000000000000" pitchFamily="2" charset="2"/>
              <a:buChar char="Ø"/>
            </a:pPr>
            <a:endParaRPr lang="en-US" altLang="zh-CN" sz="2000" dirty="0"/>
          </a:p>
          <a:p>
            <a:pPr marL="952622" lvl="1" indent="-342900">
              <a:buFont typeface="Wingdings" panose="05000000000000000000" pitchFamily="2" charset="2"/>
              <a:buChar char="Ø"/>
            </a:pPr>
            <a:endParaRPr lang="en-US" altLang="zh-CN" sz="2000" dirty="0" smtClean="0"/>
          </a:p>
          <a:p>
            <a:pPr marL="952622" lvl="1" indent="-342900">
              <a:buFont typeface="Wingdings" panose="05000000000000000000" pitchFamily="2" charset="2"/>
              <a:buChar char="Ø"/>
            </a:pPr>
            <a:r>
              <a:rPr lang="en-US" altLang="zh-CN" sz="2000" dirty="0" smtClean="0"/>
              <a:t>Then, the suboptimal function is </a:t>
            </a:r>
            <a:endParaRPr lang="en-US" altLang="zh-CN" sz="2000" dirty="0" smtClean="0"/>
          </a:p>
          <a:p>
            <a:pPr marL="952622" lvl="1" indent="-342900">
              <a:buFont typeface="Wingdings" panose="05000000000000000000" pitchFamily="2" charset="2"/>
              <a:buChar char="Ø"/>
            </a:pPr>
            <a:endParaRPr lang="en-US" altLang="zh-CN" sz="2000" dirty="0" smtClean="0"/>
          </a:p>
          <a:p>
            <a:pPr lvl="1"/>
            <a:endParaRPr lang="en-US" altLang="zh-CN" sz="2000" dirty="0" smtClean="0"/>
          </a:p>
          <a:p>
            <a:pPr marL="342900" indent="-342900">
              <a:buFont typeface="Wingdings" panose="05000000000000000000" pitchFamily="2" charset="2"/>
              <a:buChar char="Ø"/>
            </a:pPr>
            <a:endParaRPr lang="en-US" altLang="zh-CN" sz="2000" dirty="0"/>
          </a:p>
          <a:p>
            <a:r>
              <a:rPr lang="en-US" altLang="zh-CN" sz="2000" dirty="0" smtClean="0"/>
              <a:t>        </a:t>
            </a:r>
            <a:endParaRPr lang="en-US" altLang="zh-CN" sz="2000" dirty="0" smtClean="0"/>
          </a:p>
          <a:p>
            <a:r>
              <a:rPr lang="en-US" altLang="zh-CN" sz="2000" dirty="0" smtClean="0"/>
              <a:t>                                                        </a:t>
            </a:r>
          </a:p>
          <a:p>
            <a:pPr marL="342900" indent="-342900">
              <a:buFont typeface="Wingdings" panose="05000000000000000000" pitchFamily="2" charset="2"/>
              <a:buChar char="Ø"/>
            </a:pPr>
            <a:endParaRPr lang="en-US" altLang="zh-CN" sz="2000" dirty="0"/>
          </a:p>
          <a:p>
            <a:pPr marL="342900" indent="-342900">
              <a:buFont typeface="Wingdings" panose="05000000000000000000" pitchFamily="2" charset="2"/>
              <a:buChar char="Ø"/>
            </a:pPr>
            <a:endParaRPr lang="en-US" altLang="zh-CN" sz="2000" dirty="0" smtClean="0"/>
          </a:p>
          <a:p>
            <a:r>
              <a:rPr lang="en-US" altLang="zh-CN" sz="2000" dirty="0"/>
              <a:t> </a:t>
            </a:r>
            <a:r>
              <a:rPr lang="en-US" altLang="zh-CN" sz="2000" dirty="0" smtClean="0"/>
              <a:t>            </a:t>
            </a:r>
            <a:endParaRPr lang="zh-CN" altLang="en-US" sz="2000" dirty="0"/>
          </a:p>
        </p:txBody>
      </p:sp>
      <p:pic>
        <p:nvPicPr>
          <p:cNvPr id="3" name="图片 2"/>
          <p:cNvPicPr>
            <a:picLocks noChangeAspect="1"/>
          </p:cNvPicPr>
          <p:nvPr/>
        </p:nvPicPr>
        <p:blipFill>
          <a:blip r:embed="rId3"/>
          <a:stretch>
            <a:fillRect/>
          </a:stretch>
        </p:blipFill>
        <p:spPr>
          <a:xfrm>
            <a:off x="3332105" y="1997177"/>
            <a:ext cx="4105275" cy="447675"/>
          </a:xfrm>
          <a:prstGeom prst="rect">
            <a:avLst/>
          </a:prstGeom>
        </p:spPr>
      </p:pic>
      <p:pic>
        <p:nvPicPr>
          <p:cNvPr id="16" name="图片 15"/>
          <p:cNvPicPr>
            <a:picLocks noChangeAspect="1"/>
          </p:cNvPicPr>
          <p:nvPr/>
        </p:nvPicPr>
        <p:blipFill>
          <a:blip r:embed="rId4"/>
          <a:stretch>
            <a:fillRect/>
          </a:stretch>
        </p:blipFill>
        <p:spPr>
          <a:xfrm>
            <a:off x="3300483" y="3120142"/>
            <a:ext cx="4048125" cy="561975"/>
          </a:xfrm>
          <a:prstGeom prst="rect">
            <a:avLst/>
          </a:prstGeom>
        </p:spPr>
      </p:pic>
      <p:pic>
        <p:nvPicPr>
          <p:cNvPr id="18" name="图片 17"/>
          <p:cNvPicPr>
            <a:picLocks noChangeAspect="1"/>
          </p:cNvPicPr>
          <p:nvPr/>
        </p:nvPicPr>
        <p:blipFill>
          <a:blip r:embed="rId5"/>
          <a:stretch>
            <a:fillRect/>
          </a:stretch>
        </p:blipFill>
        <p:spPr>
          <a:xfrm>
            <a:off x="3719584" y="4635088"/>
            <a:ext cx="3209925" cy="904875"/>
          </a:xfrm>
          <a:prstGeom prst="rect">
            <a:avLst/>
          </a:prstGeom>
        </p:spPr>
      </p:pic>
      <p:pic>
        <p:nvPicPr>
          <p:cNvPr id="19" name="图片 18"/>
          <p:cNvPicPr>
            <a:picLocks noChangeAspect="1"/>
          </p:cNvPicPr>
          <p:nvPr/>
        </p:nvPicPr>
        <p:blipFill>
          <a:blip r:embed="rId6"/>
          <a:stretch>
            <a:fillRect/>
          </a:stretch>
        </p:blipFill>
        <p:spPr>
          <a:xfrm>
            <a:off x="5593531" y="5719875"/>
            <a:ext cx="3105918" cy="914807"/>
          </a:xfrm>
          <a:prstGeom prst="rect">
            <a:avLst/>
          </a:prstGeom>
        </p:spPr>
      </p:pic>
      <p:pic>
        <p:nvPicPr>
          <p:cNvPr id="24" name="图片 23"/>
          <p:cNvPicPr>
            <a:picLocks noChangeAspect="1"/>
          </p:cNvPicPr>
          <p:nvPr/>
        </p:nvPicPr>
        <p:blipFill>
          <a:blip r:embed="rId7"/>
          <a:stretch>
            <a:fillRect/>
          </a:stretch>
        </p:blipFill>
        <p:spPr>
          <a:xfrm>
            <a:off x="7753771" y="1053899"/>
            <a:ext cx="3545588" cy="1886556"/>
          </a:xfrm>
          <a:prstGeom prst="rect">
            <a:avLst/>
          </a:prstGeom>
        </p:spPr>
      </p:pic>
    </p:spTree>
    <p:extLst>
      <p:ext uri="{BB962C8B-B14F-4D97-AF65-F5344CB8AC3E}">
        <p14:creationId xmlns:p14="http://schemas.microsoft.com/office/powerpoint/2010/main" val="19960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0896" y="-26590"/>
            <a:ext cx="11333383" cy="1056245"/>
          </a:xfrm>
        </p:spPr>
        <p:txBody>
          <a:bodyPr/>
          <a:lstStyle/>
          <a:p>
            <a:r>
              <a:rPr lang="en-US" altLang="zh-CN" sz="3200" dirty="0" smtClean="0">
                <a:solidFill>
                  <a:srgbClr val="C00000"/>
                </a:solidFill>
              </a:rPr>
              <a:t>Configurations</a:t>
            </a:r>
            <a:endParaRPr lang="zh-CN" altLang="en-US" sz="3600" dirty="0">
              <a:solidFill>
                <a:srgbClr val="C00000"/>
              </a:solidFill>
            </a:endParaRPr>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内容占位符 2"/>
          <p:cNvSpPr txBox="1">
            <a:spLocks/>
          </p:cNvSpPr>
          <p:nvPr/>
        </p:nvSpPr>
        <p:spPr>
          <a:xfrm>
            <a:off x="430896" y="909513"/>
            <a:ext cx="11333383" cy="2209129"/>
          </a:xfrm>
          <a:prstGeom prst="rect">
            <a:avLst/>
          </a:prstGeom>
        </p:spPr>
        <p:txBody>
          <a:bodyPr vert="horz" lIns="121944" tIns="60972" rIns="121944" bIns="60972" rtlCol="0">
            <a:noAutofit/>
          </a:bodyPr>
          <a:lstStyle/>
          <a:p>
            <a:pPr marL="360000" lvl="1" indent="-360000" algn="just">
              <a:spcBef>
                <a:spcPts val="600"/>
              </a:spcBef>
              <a:buClr>
                <a:schemeClr val="tx2">
                  <a:lumMod val="60000"/>
                  <a:lumOff val="40000"/>
                </a:schemeClr>
              </a:buClr>
              <a:buSzPct val="90000"/>
              <a:buFont typeface="Wingdings" pitchFamily="2" charset="2"/>
              <a:buChar char="q"/>
            </a:pPr>
            <a:endParaRPr lang="en-US" altLang="zh-CN" sz="1800" dirty="0" smtClean="0">
              <a:cs typeface="Times New Roman"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2136199547"/>
              </p:ext>
            </p:extLst>
          </p:nvPr>
        </p:nvGraphicFramePr>
        <p:xfrm>
          <a:off x="2281163" y="1062244"/>
          <a:ext cx="6469804" cy="5029556"/>
        </p:xfrm>
        <a:graphic>
          <a:graphicData uri="http://schemas.openxmlformats.org/drawingml/2006/table">
            <a:tbl>
              <a:tblPr firstRow="1" bandRow="1">
                <a:tableStyleId>{5C22544A-7EE6-4342-B048-85BDC9FD1C3A}</a:tableStyleId>
              </a:tblPr>
              <a:tblGrid>
                <a:gridCol w="1941521"/>
                <a:gridCol w="2185379"/>
                <a:gridCol w="2342904"/>
              </a:tblGrid>
              <a:tr h="662000">
                <a:tc>
                  <a:txBody>
                    <a:bodyPr/>
                    <a:lstStyle/>
                    <a:p>
                      <a:r>
                        <a:rPr lang="en-US" altLang="zh-CN" sz="2000" dirty="0" smtClean="0"/>
                        <a:t>Parameters</a:t>
                      </a:r>
                      <a:endParaRPr lang="zh-CN" altLang="en-US" sz="2000" dirty="0"/>
                    </a:p>
                  </a:txBody>
                  <a:tcPr/>
                </a:tc>
                <a:tc>
                  <a:txBody>
                    <a:bodyPr/>
                    <a:lstStyle/>
                    <a:p>
                      <a:r>
                        <a:rPr lang="en-US" altLang="zh-CN" sz="2000" dirty="0" smtClean="0"/>
                        <a:t>BW=20MHz</a:t>
                      </a:r>
                      <a:endParaRPr lang="zh-CN" altLang="en-US" sz="2000" dirty="0"/>
                    </a:p>
                  </a:txBody>
                  <a:tcPr/>
                </a:tc>
                <a:tc>
                  <a:txBody>
                    <a:bodyPr/>
                    <a:lstStyle/>
                    <a:p>
                      <a:r>
                        <a:rPr lang="en-US" altLang="zh-CN" sz="2000" dirty="0" smtClean="0"/>
                        <a:t>BW=200MHz</a:t>
                      </a:r>
                      <a:endParaRPr lang="zh-CN" altLang="en-US" sz="2000" dirty="0"/>
                    </a:p>
                  </a:txBody>
                  <a:tcPr/>
                </a:tc>
              </a:tr>
              <a:tr h="813503">
                <a:tc>
                  <a:txBody>
                    <a:bodyPr/>
                    <a:lstStyle/>
                    <a:p>
                      <a:r>
                        <a:rPr lang="en-US" altLang="zh-CN" sz="2000" dirty="0" smtClean="0"/>
                        <a:t>BS</a:t>
                      </a:r>
                      <a:r>
                        <a:rPr lang="en-US" altLang="zh-CN" sz="2000" baseline="0" dirty="0" smtClean="0"/>
                        <a:t> </a:t>
                      </a:r>
                      <a:r>
                        <a:rPr lang="en-US" altLang="zh-CN" sz="2000" baseline="0" dirty="0" smtClean="0"/>
                        <a:t>interval</a:t>
                      </a:r>
                      <a:endParaRPr lang="zh-CN" altLang="en-US" sz="2000" dirty="0"/>
                    </a:p>
                  </a:txBody>
                  <a:tcPr/>
                </a:tc>
                <a:tc>
                  <a:txBody>
                    <a:bodyPr/>
                    <a:lstStyle/>
                    <a:p>
                      <a:r>
                        <a:rPr lang="en-US" altLang="zh-CN" sz="2000" baseline="0" dirty="0" smtClean="0"/>
                        <a:t>500m (Macro)</a:t>
                      </a:r>
                      <a:endParaRPr lang="zh-CN" altLang="en-US" sz="2000" dirty="0"/>
                    </a:p>
                  </a:txBody>
                  <a:tcPr/>
                </a:tc>
                <a:tc>
                  <a:txBody>
                    <a:bodyPr/>
                    <a:lstStyle/>
                    <a:p>
                      <a:pPr marL="0" marR="0" indent="0" algn="l" defTabSz="1219444" rtl="0" eaLnBrk="1" fontAlgn="auto" latinLnBrk="0" hangingPunct="1">
                        <a:lnSpc>
                          <a:spcPct val="100000"/>
                        </a:lnSpc>
                        <a:spcBef>
                          <a:spcPts val="0"/>
                        </a:spcBef>
                        <a:spcAft>
                          <a:spcPts val="0"/>
                        </a:spcAft>
                        <a:buClrTx/>
                        <a:buSzTx/>
                        <a:buFontTx/>
                        <a:buNone/>
                        <a:tabLst/>
                        <a:defRPr/>
                      </a:pPr>
                      <a:r>
                        <a:rPr lang="en-US" altLang="zh-CN" sz="2000" dirty="0" smtClean="0"/>
                        <a:t>200m (Micro),</a:t>
                      </a:r>
                      <a:r>
                        <a:rPr lang="en-US" altLang="zh-CN" sz="2000" baseline="0" dirty="0" smtClean="0"/>
                        <a:t> </a:t>
                      </a:r>
                      <a:endParaRPr lang="zh-CN" altLang="en-US" sz="2000" dirty="0"/>
                    </a:p>
                  </a:txBody>
                  <a:tcPr/>
                </a:tc>
              </a:tr>
              <a:tr h="813503">
                <a:tc>
                  <a:txBody>
                    <a:bodyPr/>
                    <a:lstStyle/>
                    <a:p>
                      <a:r>
                        <a:rPr lang="en-US" altLang="zh-CN" sz="2000" dirty="0" smtClean="0"/>
                        <a:t>Number of BSs</a:t>
                      </a:r>
                      <a:endParaRPr lang="zh-CN" altLang="en-US" sz="2000" dirty="0"/>
                    </a:p>
                  </a:txBody>
                  <a:tcPr/>
                </a:tc>
                <a:tc gridSpan="2">
                  <a:txBody>
                    <a:bodyPr/>
                    <a:lstStyle/>
                    <a:p>
                      <a:pPr algn="ctr"/>
                      <a:r>
                        <a:rPr lang="en-US" altLang="zh-CN" sz="2000" dirty="0" smtClean="0"/>
                        <a:t>4 BSs including serving BS</a:t>
                      </a:r>
                      <a:endParaRPr lang="zh-CN" altLang="en-US" sz="2000" dirty="0"/>
                    </a:p>
                  </a:txBody>
                  <a:tcPr/>
                </a:tc>
                <a:tc hMerge="1">
                  <a:txBody>
                    <a:bodyPr/>
                    <a:lstStyle/>
                    <a:p>
                      <a:endParaRPr lang="zh-CN" altLang="en-US" sz="1400" dirty="0"/>
                    </a:p>
                  </a:txBody>
                  <a:tcPr/>
                </a:tc>
              </a:tr>
              <a:tr h="1113544">
                <a:tc>
                  <a:txBody>
                    <a:bodyPr/>
                    <a:lstStyle/>
                    <a:p>
                      <a:r>
                        <a:rPr lang="en-US" altLang="zh-CN" sz="2000" dirty="0" smtClean="0"/>
                        <a:t>TOA </a:t>
                      </a:r>
                    </a:p>
                    <a:p>
                      <a:r>
                        <a:rPr lang="en-US" altLang="zh-CN" sz="2000" dirty="0" smtClean="0"/>
                        <a:t>Distance</a:t>
                      </a:r>
                      <a:r>
                        <a:rPr lang="en-US" altLang="zh-CN" sz="2000" baseline="0" dirty="0" smtClean="0"/>
                        <a:t> e</a:t>
                      </a:r>
                      <a:r>
                        <a:rPr lang="en-US" altLang="zh-CN" sz="2000" dirty="0" smtClean="0"/>
                        <a:t>rror</a:t>
                      </a:r>
                      <a:r>
                        <a:rPr lang="en-US" altLang="zh-CN" sz="2000" baseline="0" dirty="0" smtClean="0"/>
                        <a:t> Distribution</a:t>
                      </a:r>
                      <a:endParaRPr lang="zh-CN" altLang="en-US" sz="2000" dirty="0"/>
                    </a:p>
                  </a:txBody>
                  <a:tcPr/>
                </a:tc>
                <a:tc>
                  <a:txBody>
                    <a:bodyPr/>
                    <a:lstStyle/>
                    <a:p>
                      <a:r>
                        <a:rPr lang="en-US" altLang="zh-CN" sz="2000" dirty="0" smtClean="0"/>
                        <a:t>N~(0,</a:t>
                      </a:r>
                      <a:r>
                        <a:rPr lang="en-US" altLang="zh-CN" sz="2000" baseline="0" dirty="0" smtClean="0"/>
                        <a:t> 20</a:t>
                      </a:r>
                      <a:r>
                        <a:rPr lang="en-US" altLang="zh-CN" sz="2000" baseline="30000" dirty="0" smtClean="0"/>
                        <a:t>2</a:t>
                      </a:r>
                      <a:r>
                        <a:rPr lang="en-US" altLang="zh-CN" sz="2000" baseline="0" dirty="0" smtClean="0"/>
                        <a:t>m</a:t>
                      </a:r>
                      <a:r>
                        <a:rPr lang="en-US" altLang="zh-CN" sz="2000" baseline="30000" dirty="0" smtClean="0"/>
                        <a:t>2</a:t>
                      </a:r>
                      <a:r>
                        <a:rPr lang="en-US" altLang="zh-CN" sz="2000" baseline="0" dirty="0" smtClean="0"/>
                        <a:t>)</a:t>
                      </a:r>
                      <a:endParaRPr lang="zh-CN" altLang="en-US" sz="2000" dirty="0"/>
                    </a:p>
                  </a:txBody>
                  <a:tcPr/>
                </a:tc>
                <a:tc>
                  <a:txBody>
                    <a:bodyPr/>
                    <a:lstStyle/>
                    <a:p>
                      <a:r>
                        <a:rPr lang="en-US" altLang="zh-CN" sz="2000" dirty="0" smtClean="0"/>
                        <a:t>N~(0, 5</a:t>
                      </a:r>
                      <a:r>
                        <a:rPr lang="en-US" altLang="zh-CN" sz="2000" baseline="30000" dirty="0" smtClean="0"/>
                        <a:t>2</a:t>
                      </a:r>
                      <a:r>
                        <a:rPr lang="en-US" altLang="zh-CN" sz="2000" dirty="0" smtClean="0"/>
                        <a:t>m</a:t>
                      </a:r>
                      <a:r>
                        <a:rPr lang="en-US" altLang="zh-CN" sz="2000" baseline="30000" dirty="0" smtClean="0"/>
                        <a:t>2</a:t>
                      </a:r>
                      <a:r>
                        <a:rPr lang="en-US" altLang="zh-CN" sz="2000" dirty="0" smtClean="0"/>
                        <a:t>)</a:t>
                      </a:r>
                      <a:endParaRPr lang="zh-CN" altLang="en-US" sz="2000" dirty="0"/>
                    </a:p>
                  </a:txBody>
                  <a:tcPr/>
                </a:tc>
              </a:tr>
              <a:tr h="813503">
                <a:tc>
                  <a:txBody>
                    <a:bodyPr/>
                    <a:lstStyle/>
                    <a:p>
                      <a:r>
                        <a:rPr lang="en-US" altLang="zh-CN" sz="2000" dirty="0" smtClean="0"/>
                        <a:t>Number of </a:t>
                      </a:r>
                      <a:r>
                        <a:rPr lang="en-US" altLang="zh-CN" sz="2000" dirty="0" err="1" smtClean="0"/>
                        <a:t>Tx</a:t>
                      </a:r>
                      <a:endParaRPr lang="zh-CN" altLang="en-US" sz="2000" dirty="0"/>
                    </a:p>
                  </a:txBody>
                  <a:tcPr/>
                </a:tc>
                <a:tc>
                  <a:txBody>
                    <a:bodyPr/>
                    <a:lstStyle/>
                    <a:p>
                      <a:r>
                        <a:rPr lang="en-US" altLang="zh-CN" sz="2000" dirty="0" smtClean="0"/>
                        <a:t>1,2,4</a:t>
                      </a:r>
                      <a:endParaRPr lang="zh-CN" altLang="en-US" sz="2000" dirty="0"/>
                    </a:p>
                  </a:txBody>
                  <a:tcPr/>
                </a:tc>
                <a:tc>
                  <a:txBody>
                    <a:bodyPr/>
                    <a:lstStyle/>
                    <a:p>
                      <a:r>
                        <a:rPr lang="en-US" altLang="zh-CN" sz="2000" dirty="0" smtClean="0"/>
                        <a:t>1,2,4</a:t>
                      </a:r>
                      <a:endParaRPr lang="zh-CN" altLang="en-US" sz="2000" dirty="0"/>
                    </a:p>
                  </a:txBody>
                  <a:tcPr/>
                </a:tc>
              </a:tr>
              <a:tr h="813503">
                <a:tc>
                  <a:txBody>
                    <a:bodyPr/>
                    <a:lstStyle/>
                    <a:p>
                      <a:r>
                        <a:rPr lang="en-US" altLang="zh-CN" sz="2000" dirty="0" smtClean="0"/>
                        <a:t>Number </a:t>
                      </a:r>
                      <a:r>
                        <a:rPr lang="en-US" altLang="zh-CN" sz="2000" dirty="0" smtClean="0"/>
                        <a:t>of Rx</a:t>
                      </a:r>
                      <a:endParaRPr lang="zh-CN" altLang="en-US" sz="2000" dirty="0"/>
                    </a:p>
                  </a:txBody>
                  <a:tcPr/>
                </a:tc>
                <a:tc>
                  <a:txBody>
                    <a:bodyPr/>
                    <a:lstStyle/>
                    <a:p>
                      <a:pPr algn="l"/>
                      <a:r>
                        <a:rPr lang="en-US" altLang="zh-CN" sz="2000" dirty="0" smtClean="0"/>
                        <a:t>1,2</a:t>
                      </a:r>
                      <a:endParaRPr lang="zh-CN" altLang="en-US" sz="2000" dirty="0"/>
                    </a:p>
                  </a:txBody>
                  <a:tcPr/>
                </a:tc>
                <a:tc>
                  <a:txBody>
                    <a:bodyPr/>
                    <a:lstStyle/>
                    <a:p>
                      <a:r>
                        <a:rPr lang="en-US" altLang="zh-CN" sz="2000" dirty="0" smtClean="0"/>
                        <a:t>1,2</a:t>
                      </a:r>
                      <a:endParaRPr lang="zh-CN" altLang="en-US" sz="2000" dirty="0"/>
                    </a:p>
                  </a:txBody>
                  <a:tcPr/>
                </a:tc>
              </a:tr>
            </a:tbl>
          </a:graphicData>
        </a:graphic>
      </p:graphicFrame>
    </p:spTree>
    <p:extLst>
      <p:ext uri="{BB962C8B-B14F-4D97-AF65-F5344CB8AC3E}">
        <p14:creationId xmlns:p14="http://schemas.microsoft.com/office/powerpoint/2010/main" val="2501494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0896" y="-26590"/>
            <a:ext cx="11333383" cy="1056245"/>
          </a:xfrm>
        </p:spPr>
        <p:txBody>
          <a:bodyPr/>
          <a:lstStyle/>
          <a:p>
            <a:r>
              <a:rPr lang="en-US" altLang="zh-CN" sz="3200" dirty="0" smtClean="0">
                <a:solidFill>
                  <a:srgbClr val="C00000"/>
                </a:solidFill>
              </a:rPr>
              <a:t>Effects of </a:t>
            </a:r>
            <a:r>
              <a:rPr lang="en-US" altLang="zh-CN" sz="3200" dirty="0" smtClean="0">
                <a:solidFill>
                  <a:srgbClr val="C00000"/>
                </a:solidFill>
              </a:rPr>
              <a:t>Antenna Numbers</a:t>
            </a:r>
            <a:endParaRPr lang="zh-CN" altLang="en-US" sz="3600" dirty="0">
              <a:solidFill>
                <a:srgbClr val="C00000"/>
              </a:solidFill>
            </a:endParaRPr>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mc:Choice xmlns:a14="http://schemas.microsoft.com/office/drawing/2010/main" Requires="a14">
          <p:sp>
            <p:nvSpPr>
              <p:cNvPr id="6" name="文本框 5"/>
              <p:cNvSpPr txBox="1"/>
              <p:nvPr/>
            </p:nvSpPr>
            <p:spPr>
              <a:xfrm>
                <a:off x="1057027" y="5691847"/>
                <a:ext cx="9826992" cy="465064"/>
              </a:xfrm>
              <a:prstGeom prst="rect">
                <a:avLst/>
              </a:prstGeom>
              <a:noFill/>
            </p:spPr>
            <p:txBody>
              <a:bodyPr wrap="square" rtlCol="0">
                <a:spAutoFit/>
              </a:bodyPr>
              <a:lstStyle/>
              <a:p>
                <a:r>
                  <a:rPr lang="en-US" altLang="zh-CN" sz="2000" dirty="0" smtClean="0"/>
                  <a:t>The estimation accuracy increases linearly with </a:t>
                </a:r>
                <a14:m>
                  <m:oMath xmlns:m="http://schemas.openxmlformats.org/officeDocument/2006/math">
                    <m:rad>
                      <m:radPr>
                        <m:degHide m:val="on"/>
                        <m:ctrlPr>
                          <a:rPr lang="en-US" altLang="zh-CN" sz="2000" i="1" smtClean="0">
                            <a:latin typeface="Cambria Math" panose="02040503050406030204" pitchFamily="18" charset="0"/>
                          </a:rPr>
                        </m:ctrlPr>
                      </m:radPr>
                      <m:deg/>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𝑇</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𝑅</m:t>
                            </m:r>
                          </m:sub>
                        </m:sSub>
                      </m:e>
                    </m:rad>
                  </m:oMath>
                </a14:m>
                <a:endParaRPr lang="zh-CN" altLang="en-US" sz="2000" dirty="0"/>
              </a:p>
            </p:txBody>
          </p:sp>
        </mc:Choice>
        <mc:Fallback>
          <p:sp>
            <p:nvSpPr>
              <p:cNvPr id="6" name="文本框 5"/>
              <p:cNvSpPr txBox="1">
                <a:spLocks noRot="1" noChangeAspect="1" noMove="1" noResize="1" noEditPoints="1" noAdjustHandles="1" noChangeArrowheads="1" noChangeShapeType="1" noTextEdit="1"/>
              </p:cNvSpPr>
              <p:nvPr/>
            </p:nvSpPr>
            <p:spPr>
              <a:xfrm>
                <a:off x="1057027" y="5691847"/>
                <a:ext cx="9826992" cy="465064"/>
              </a:xfrm>
              <a:prstGeom prst="rect">
                <a:avLst/>
              </a:prstGeom>
              <a:blipFill rotWithShape="0">
                <a:blip r:embed="rId3"/>
                <a:stretch>
                  <a:fillRect l="-620" b="-18421"/>
                </a:stretch>
              </a:blipFill>
            </p:spPr>
            <p:txBody>
              <a:bodyPr/>
              <a:lstStyle/>
              <a:p>
                <a:r>
                  <a:rPr lang="zh-CN" altLang="en-US">
                    <a:noFill/>
                  </a:rPr>
                  <a:t> </a:t>
                </a:r>
              </a:p>
            </p:txBody>
          </p:sp>
        </mc:Fallback>
      </mc:AlternateContent>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95" y="1029654"/>
            <a:ext cx="4416935" cy="4404001"/>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0459" y="1026684"/>
            <a:ext cx="4349070" cy="4406972"/>
          </a:xfrm>
          <a:prstGeom prst="rect">
            <a:avLst/>
          </a:prstGeom>
        </p:spPr>
      </p:pic>
      <p:sp>
        <p:nvSpPr>
          <p:cNvPr id="8" name="文本框 7"/>
          <p:cNvSpPr txBox="1"/>
          <p:nvPr/>
        </p:nvSpPr>
        <p:spPr>
          <a:xfrm>
            <a:off x="3433291" y="1845618"/>
            <a:ext cx="1080120" cy="461665"/>
          </a:xfrm>
          <a:prstGeom prst="rect">
            <a:avLst/>
          </a:prstGeom>
          <a:noFill/>
        </p:spPr>
        <p:txBody>
          <a:bodyPr wrap="square" rtlCol="0">
            <a:spAutoFit/>
          </a:bodyPr>
          <a:lstStyle/>
          <a:p>
            <a:r>
              <a:rPr lang="en-US" altLang="zh-CN" dirty="0" smtClean="0"/>
              <a:t>LF</a:t>
            </a:r>
            <a:endParaRPr lang="zh-CN" altLang="en-US" dirty="0"/>
          </a:p>
        </p:txBody>
      </p:sp>
      <p:sp>
        <p:nvSpPr>
          <p:cNvPr id="13" name="文本框 12"/>
          <p:cNvSpPr txBox="1"/>
          <p:nvPr/>
        </p:nvSpPr>
        <p:spPr>
          <a:xfrm>
            <a:off x="8185819" y="1961037"/>
            <a:ext cx="1080120" cy="461665"/>
          </a:xfrm>
          <a:prstGeom prst="rect">
            <a:avLst/>
          </a:prstGeom>
          <a:noFill/>
        </p:spPr>
        <p:txBody>
          <a:bodyPr wrap="square" rtlCol="0">
            <a:spAutoFit/>
          </a:bodyPr>
          <a:lstStyle/>
          <a:p>
            <a:r>
              <a:rPr lang="en-US" altLang="zh-CN" dirty="0" smtClean="0"/>
              <a:t>HF</a:t>
            </a:r>
            <a:endParaRPr lang="zh-CN" altLang="en-US" dirty="0"/>
          </a:p>
        </p:txBody>
      </p:sp>
    </p:spTree>
    <p:extLst>
      <p:ext uri="{BB962C8B-B14F-4D97-AF65-F5344CB8AC3E}">
        <p14:creationId xmlns:p14="http://schemas.microsoft.com/office/powerpoint/2010/main" val="423818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0896" y="-26590"/>
            <a:ext cx="11333383" cy="1056245"/>
          </a:xfrm>
        </p:spPr>
        <p:txBody>
          <a:bodyPr/>
          <a:lstStyle/>
          <a:p>
            <a:r>
              <a:rPr lang="en-US" altLang="zh-CN" sz="3200" dirty="0" smtClean="0">
                <a:solidFill>
                  <a:srgbClr val="C00000"/>
                </a:solidFill>
              </a:rPr>
              <a:t>Effects of </a:t>
            </a:r>
            <a:r>
              <a:rPr lang="en-US" altLang="zh-CN" sz="3200" dirty="0" smtClean="0">
                <a:solidFill>
                  <a:srgbClr val="C00000"/>
                </a:solidFill>
              </a:rPr>
              <a:t>Fitness Functions</a:t>
            </a:r>
            <a:endParaRPr lang="zh-CN" altLang="en-US" sz="3600" dirty="0">
              <a:solidFill>
                <a:srgbClr val="C00000"/>
              </a:solidFill>
            </a:endParaRPr>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011" y="1043558"/>
            <a:ext cx="4968552" cy="4861008"/>
          </a:xfrm>
          <a:prstGeom prst="rect">
            <a:avLst/>
          </a:prstGeom>
        </p:spPr>
      </p:pic>
      <p:sp>
        <p:nvSpPr>
          <p:cNvPr id="5" name="文本框 4"/>
          <p:cNvSpPr txBox="1"/>
          <p:nvPr/>
        </p:nvSpPr>
        <p:spPr>
          <a:xfrm>
            <a:off x="6241603" y="1269554"/>
            <a:ext cx="5040560" cy="3416320"/>
          </a:xfrm>
          <a:prstGeom prst="rect">
            <a:avLst/>
          </a:prstGeom>
          <a:noFill/>
        </p:spPr>
        <p:txBody>
          <a:bodyPr wrap="square" rtlCol="0">
            <a:spAutoFit/>
          </a:bodyPr>
          <a:lstStyle/>
          <a:p>
            <a:pPr marL="342900" indent="-342900">
              <a:buFont typeface="Wingdings" panose="05000000000000000000" pitchFamily="2" charset="2"/>
              <a:buChar char="Ø"/>
            </a:pPr>
            <a:r>
              <a:rPr lang="en-US" altLang="zh-CN" dirty="0" smtClean="0"/>
              <a:t>When antenna spacing is much smaller than UE-BS distance, the performance of two fitness functions is almost the same</a:t>
            </a:r>
          </a:p>
          <a:p>
            <a:pPr marL="342900" indent="-342900">
              <a:buFont typeface="Wingdings" panose="05000000000000000000" pitchFamily="2" charset="2"/>
              <a:buChar char="Ø"/>
            </a:pPr>
            <a:endParaRPr lang="en-US" altLang="zh-CN" dirty="0"/>
          </a:p>
          <a:p>
            <a:pPr marL="342900" indent="-342900">
              <a:buFont typeface="Wingdings" panose="05000000000000000000" pitchFamily="2" charset="2"/>
              <a:buChar char="Ø"/>
            </a:pPr>
            <a:r>
              <a:rPr lang="en-US" altLang="zh-CN" dirty="0" smtClean="0"/>
              <a:t>When antenna spacing is comparable to the UE-BS distance, the suboptimal function shows worse estimation quality</a:t>
            </a:r>
            <a:endParaRPr lang="zh-CN" altLang="en-US" dirty="0"/>
          </a:p>
        </p:txBody>
      </p:sp>
    </p:spTree>
    <p:extLst>
      <p:ext uri="{BB962C8B-B14F-4D97-AF65-F5344CB8AC3E}">
        <p14:creationId xmlns:p14="http://schemas.microsoft.com/office/powerpoint/2010/main" val="370256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封面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目录Conto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目录Conto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目录Conto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目录Conto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72104</TotalTime>
  <Words>444</Words>
  <Application>Microsoft Office PowerPoint</Application>
  <PresentationFormat>自定义</PresentationFormat>
  <Paragraphs>149</Paragraphs>
  <Slides>11</Slides>
  <Notes>10</Notes>
  <HiddenSlides>0</HiddenSlides>
  <MMClips>0</MMClips>
  <ScaleCrop>false</ScaleCrop>
  <HeadingPairs>
    <vt:vector size="6" baseType="variant">
      <vt:variant>
        <vt:lpstr>已用的字体</vt:lpstr>
      </vt:variant>
      <vt:variant>
        <vt:i4>10</vt:i4>
      </vt:variant>
      <vt:variant>
        <vt:lpstr>主题</vt:lpstr>
      </vt:variant>
      <vt:variant>
        <vt:i4>9</vt:i4>
      </vt:variant>
      <vt:variant>
        <vt:lpstr>幻灯片标题</vt:lpstr>
      </vt:variant>
      <vt:variant>
        <vt:i4>11</vt:i4>
      </vt:variant>
    </vt:vector>
  </HeadingPairs>
  <TitlesOfParts>
    <vt:vector size="30" baseType="lpstr">
      <vt:lpstr>FrutigerNext LT Light</vt:lpstr>
      <vt:lpstr>MS PGothic</vt:lpstr>
      <vt:lpstr>黑体</vt:lpstr>
      <vt:lpstr>宋体</vt:lpstr>
      <vt:lpstr>微软雅黑</vt:lpstr>
      <vt:lpstr>Arial</vt:lpstr>
      <vt:lpstr>Calibri</vt:lpstr>
      <vt:lpstr>Cambria Math</vt:lpstr>
      <vt:lpstr>Times New Roman</vt:lpstr>
      <vt:lpstr>Wingdings</vt:lpstr>
      <vt:lpstr>封面01</vt:lpstr>
      <vt:lpstr>目录Contonts</vt:lpstr>
      <vt:lpstr>内容Copytext </vt:lpstr>
      <vt:lpstr>Thank you</vt:lpstr>
      <vt:lpstr>1_目录Contonts</vt:lpstr>
      <vt:lpstr>1_内容Copytext </vt:lpstr>
      <vt:lpstr>2_目录Contonts</vt:lpstr>
      <vt:lpstr>2_内容Copytext </vt:lpstr>
      <vt:lpstr>3_目录Contonts</vt:lpstr>
      <vt:lpstr>User Positioning by Exploring MIMO Measurements with  Particle Swarm Optimization   Dr. Zhenyu Shi and Dr. Yi Wang 5G Lab, Huawei Technologies Co., Ltd. Email: yi.wang@Huawei.com 2017-10-11, IEEE PIMRC 2017, Montreal</vt:lpstr>
      <vt:lpstr>Introduction</vt:lpstr>
      <vt:lpstr>PSO algorithm </vt:lpstr>
      <vt:lpstr>MIMO Measurement Model</vt:lpstr>
      <vt:lpstr>MIMO Measurement Model</vt:lpstr>
      <vt:lpstr>Two Fitness Functions</vt:lpstr>
      <vt:lpstr>Configurations</vt:lpstr>
      <vt:lpstr>Effects of Antenna Numbers</vt:lpstr>
      <vt:lpstr>Effects of Fitness Functions</vt:lpstr>
      <vt:lpstr>Conclusions</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Zhouchuan (Luc)</dc:creator>
  <cp:lastModifiedBy>Shizhenyu (Nick)</cp:lastModifiedBy>
  <cp:revision>1130</cp:revision>
  <dcterms:created xsi:type="dcterms:W3CDTF">2014-09-24T01:01:53Z</dcterms:created>
  <dcterms:modified xsi:type="dcterms:W3CDTF">2017-09-30T01:56:11Z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(3)hzKGCRXMQcY22okWV/ugCQy8LynazLbHQLsRxIrIqQ6bABQaP7uRyDKpojnUOuaCX7H/ik6p
OM0NAEtba2ysYYe86/kDLSO/IBgULZjSzNcR2kt/ZiFSd1ZyOoS4w8PdUoFH2jSKLqONJS7S
cjR43EWpNhen1NmVKgDHm32WSZr4eEUCXsm7yT4LeCsko8KHB9gmaHunl0zcAtEbAeED1q5w
Dww4w0k+JSaI+isxEy</vt:lpwstr>
  </property>
  <property fmtid="{D5CDD505-2E9C-101B-9397-08002B2CF9AE}" pid="3" name="_2015_ms_pID_7253431">
    <vt:lpwstr>1Xsbsi69qabt6JzCOhhSLWZIVLdrh3TWagCwaddSRoDjP+ZBAvSg4i
TJplKD7I26k33ZOcuiE8cm1TEvCesG7cfjUHH6jdPyp7hUGxcSJcSQzqMYaqFZejske85JKM
K95t8H5He9kfDdzylIS+biFo0Qz4lV0RJvcqsV3CTMLNTzcu3hyxtAcDFa8btBCmfe21s6oG
toG6VOzfL7EA9q7BYXhahRETDIcOcVBAFirY</vt:lpwstr>
  </property>
  <property fmtid="{D5CDD505-2E9C-101B-9397-08002B2CF9AE}" pid="4" name="_2015_ms_pID_7253432">
    <vt:lpwstr>wQ==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1506588452</vt:lpwstr>
  </property>
</Properties>
</file>