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2" r:id="rId2"/>
    <p:sldMasterId id="2147483668" r:id="rId3"/>
    <p:sldMasterId id="2147483666" r:id="rId4"/>
    <p:sldMasterId id="2147483670" r:id="rId5"/>
    <p:sldMasterId id="2147483672" r:id="rId6"/>
    <p:sldMasterId id="2147483674" r:id="rId7"/>
    <p:sldMasterId id="2147483676" r:id="rId8"/>
    <p:sldMasterId id="2147483678" r:id="rId9"/>
  </p:sldMasterIdLst>
  <p:notesMasterIdLst>
    <p:notesMasterId r:id="rId20"/>
  </p:notesMasterIdLst>
  <p:sldIdLst>
    <p:sldId id="268" r:id="rId10"/>
    <p:sldId id="310" r:id="rId11"/>
    <p:sldId id="311" r:id="rId12"/>
    <p:sldId id="319" r:id="rId13"/>
    <p:sldId id="314" r:id="rId14"/>
    <p:sldId id="326" r:id="rId15"/>
    <p:sldId id="322" r:id="rId16"/>
    <p:sldId id="324" r:id="rId17"/>
    <p:sldId id="325" r:id="rId18"/>
    <p:sldId id="259" r:id="rId19"/>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6">
          <p15:clr>
            <a:srgbClr val="A4A3A4"/>
          </p15:clr>
        </p15:guide>
        <p15:guide id="2" orient="horz" pos="104">
          <p15:clr>
            <a:srgbClr val="A4A3A4"/>
          </p15:clr>
        </p15:guide>
        <p15:guide id="3" orient="horz" pos="3976">
          <p15:clr>
            <a:srgbClr val="A4A3A4"/>
          </p15:clr>
        </p15:guide>
        <p15:guide id="4" orient="horz" pos="952">
          <p15:clr>
            <a:srgbClr val="A4A3A4"/>
          </p15:clr>
        </p15:guide>
        <p15:guide id="5" pos="367">
          <p15:clr>
            <a:srgbClr val="A4A3A4"/>
          </p15:clr>
        </p15:guide>
        <p15:guide id="6" pos="7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95082" autoAdjust="0"/>
  </p:normalViewPr>
  <p:slideViewPr>
    <p:cSldViewPr snapToObjects="1">
      <p:cViewPr varScale="1">
        <p:scale>
          <a:sx n="86" d="100"/>
          <a:sy n="86" d="100"/>
        </p:scale>
        <p:origin x="58" y="48"/>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985CA-A2BC-409A-B2FD-E1355BF61F21}" type="datetimeFigureOut">
              <a:rPr lang="zh-CN" altLang="en-US" smtClean="0"/>
              <a:pPr/>
              <a:t>2017/9/29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DA9B7-A2C7-4867-AE56-7F98EB1DD17D}" type="slidenum">
              <a:rPr lang="zh-CN" altLang="en-US" smtClean="0"/>
              <a:pPr/>
              <a:t>‹#›</a:t>
            </a:fld>
            <a:endParaRPr lang="zh-CN" altLang="en-US"/>
          </a:p>
        </p:txBody>
      </p:sp>
    </p:spTree>
    <p:extLst>
      <p:ext uri="{BB962C8B-B14F-4D97-AF65-F5344CB8AC3E}">
        <p14:creationId xmlns:p14="http://schemas.microsoft.com/office/powerpoint/2010/main" val="88219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1</a:t>
            </a:fld>
            <a:endParaRPr lang="zh-CN" altLang="en-US"/>
          </a:p>
        </p:txBody>
      </p:sp>
    </p:spTree>
    <p:extLst>
      <p:ext uri="{BB962C8B-B14F-4D97-AF65-F5344CB8AC3E}">
        <p14:creationId xmlns:p14="http://schemas.microsoft.com/office/powerpoint/2010/main" val="221162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2</a:t>
            </a:fld>
            <a:endParaRPr lang="zh-CN" altLang="en-US"/>
          </a:p>
        </p:txBody>
      </p:sp>
    </p:spTree>
    <p:extLst>
      <p:ext uri="{BB962C8B-B14F-4D97-AF65-F5344CB8AC3E}">
        <p14:creationId xmlns:p14="http://schemas.microsoft.com/office/powerpoint/2010/main" val="162760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3</a:t>
            </a:fld>
            <a:endParaRPr lang="zh-CN" altLang="en-US"/>
          </a:p>
        </p:txBody>
      </p:sp>
    </p:spTree>
    <p:extLst>
      <p:ext uri="{BB962C8B-B14F-4D97-AF65-F5344CB8AC3E}">
        <p14:creationId xmlns:p14="http://schemas.microsoft.com/office/powerpoint/2010/main" val="162760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4</a:t>
            </a:fld>
            <a:endParaRPr lang="zh-CN" altLang="en-US"/>
          </a:p>
        </p:txBody>
      </p:sp>
    </p:spTree>
    <p:extLst>
      <p:ext uri="{BB962C8B-B14F-4D97-AF65-F5344CB8AC3E}">
        <p14:creationId xmlns:p14="http://schemas.microsoft.com/office/powerpoint/2010/main" val="162760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5</a:t>
            </a:fld>
            <a:endParaRPr lang="zh-CN" altLang="en-US"/>
          </a:p>
        </p:txBody>
      </p:sp>
    </p:spTree>
    <p:extLst>
      <p:ext uri="{BB962C8B-B14F-4D97-AF65-F5344CB8AC3E}">
        <p14:creationId xmlns:p14="http://schemas.microsoft.com/office/powerpoint/2010/main" val="162760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6</a:t>
            </a:fld>
            <a:endParaRPr lang="zh-CN" altLang="en-US"/>
          </a:p>
        </p:txBody>
      </p:sp>
    </p:spTree>
    <p:extLst>
      <p:ext uri="{BB962C8B-B14F-4D97-AF65-F5344CB8AC3E}">
        <p14:creationId xmlns:p14="http://schemas.microsoft.com/office/powerpoint/2010/main" val="427870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7</a:t>
            </a:fld>
            <a:endParaRPr lang="zh-CN" altLang="en-US"/>
          </a:p>
        </p:txBody>
      </p:sp>
    </p:spTree>
    <p:extLst>
      <p:ext uri="{BB962C8B-B14F-4D97-AF65-F5344CB8AC3E}">
        <p14:creationId xmlns:p14="http://schemas.microsoft.com/office/powerpoint/2010/main" val="11859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8</a:t>
            </a:fld>
            <a:endParaRPr lang="zh-CN" altLang="en-US"/>
          </a:p>
        </p:txBody>
      </p:sp>
    </p:spTree>
    <p:extLst>
      <p:ext uri="{BB962C8B-B14F-4D97-AF65-F5344CB8AC3E}">
        <p14:creationId xmlns:p14="http://schemas.microsoft.com/office/powerpoint/2010/main" val="216955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2DA9B7-A2C7-4867-AE56-7F98EB1DD17D}" type="slidenum">
              <a:rPr lang="zh-CN" altLang="en-US" smtClean="0"/>
              <a:pPr/>
              <a:t>9</a:t>
            </a:fld>
            <a:endParaRPr lang="zh-CN" altLang="en-US"/>
          </a:p>
        </p:txBody>
      </p:sp>
    </p:spTree>
    <p:extLst>
      <p:ext uri="{BB962C8B-B14F-4D97-AF65-F5344CB8AC3E}">
        <p14:creationId xmlns:p14="http://schemas.microsoft.com/office/powerpoint/2010/main" val="2917867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1483" y="1231734"/>
            <a:ext cx="6480000" cy="2520000"/>
          </a:xfrm>
        </p:spPr>
        <p:txBody>
          <a:bodyPr>
            <a:noAutofit/>
          </a:bodyPr>
          <a:lstStyle>
            <a:lvl1pPr algn="l">
              <a:defRPr sz="4800" b="1" baseline="0">
                <a:solidFill>
                  <a:schemeClr val="tx1">
                    <a:lumMod val="95000"/>
                    <a:lumOff val="5000"/>
                  </a:schemeClr>
                </a:solidFill>
                <a:latin typeface="+mn-lt"/>
                <a:ea typeface="黑体" pitchFamily="49" charset="-122"/>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431483" y="3761052"/>
            <a:ext cx="4320000" cy="1080000"/>
          </a:xfrm>
        </p:spPr>
        <p:txBody>
          <a:bodyPr>
            <a:noAutofit/>
          </a:bodyPr>
          <a:lstStyle>
            <a:lvl1pPr marL="0" indent="0" algn="l">
              <a:buNone/>
              <a:defRPr sz="2400">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183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5291299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val="3486303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D:\2015 MWC KV\2015 MWC PPT\新建文件夹\06.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8" y="33345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2017/9/29</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2017/9/29</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D:\2015 MWC KV\2015 MWC PPT\新建文件夹\0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2017/9/29</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D:\2015 MWC KV\2015 MWC PPT\新建文件夹\08.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404486" y="3717893"/>
            <a:ext cx="5489117" cy="1128776"/>
          </a:xfrm>
          <a:prstGeom prst="rect">
            <a:avLst/>
          </a:prstGeom>
          <a:noFill/>
        </p:spPr>
        <p:txBody>
          <a:bodyPr wrap="square" lIns="121944" tIns="60972" rIns="121944" bIns="60972">
            <a:spAutoFit/>
          </a:bodyPr>
          <a:lstStyle/>
          <a:p>
            <a:pPr algn="just">
              <a:defRPr/>
            </a:pPr>
            <a:r>
              <a:rPr lang="en-US" altLang="zh-CN" sz="900" b="1" dirty="0" smtClean="0">
                <a:solidFill>
                  <a:schemeClr val="tx1">
                    <a:lumMod val="65000"/>
                    <a:lumOff val="35000"/>
                  </a:schemeClr>
                </a:solidFill>
              </a:rPr>
              <a:t>Copyright©2015 </a:t>
            </a:r>
            <a:r>
              <a:rPr lang="en-US" altLang="zh-CN" sz="900" b="1" dirty="0">
                <a:solidFill>
                  <a:schemeClr val="tx1">
                    <a:lumMod val="65000"/>
                    <a:lumOff val="35000"/>
                  </a:schemeClr>
                </a:solidFill>
              </a:rPr>
              <a:t>Huawei Technologies Co., Ltd. All Rights Reserved.</a:t>
            </a:r>
            <a:endParaRPr lang="zh-CN" altLang="zh-CN" sz="900" dirty="0">
              <a:solidFill>
                <a:schemeClr val="tx1">
                  <a:lumMod val="65000"/>
                  <a:lumOff val="35000"/>
                </a:schemeClr>
              </a:solidFill>
            </a:endParaRPr>
          </a:p>
          <a:p>
            <a:pPr algn="just">
              <a:defRPr/>
            </a:pPr>
            <a:r>
              <a:rPr lang="en-US" altLang="zh-CN" sz="900"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tx1">
                  <a:lumMod val="65000"/>
                  <a:lumOff val="35000"/>
                </a:schemeClr>
              </a:solidFill>
            </a:endParaRPr>
          </a:p>
        </p:txBody>
      </p:sp>
    </p:spTree>
    <p:extLst>
      <p:ext uri="{BB962C8B-B14F-4D97-AF65-F5344CB8AC3E}">
        <p14:creationId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D:\2015 MWC KV\2015 MWC PPT\新建文件夹\0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D:\2015 MWC KV\2015 MWC PPT\新建文件夹\09.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8"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2015 MWC KV\2015 MWC PPT\新建文件夹\0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 y="79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solidFill>
                  <a:prstClr val="black"/>
                </a:solidFill>
              </a:rPr>
              <a:pPr/>
              <a:t>2017/9/29</a:t>
            </a:fld>
            <a:endParaRPr lang="zh-CN" altLang="en-US">
              <a:solidFill>
                <a:prstClr val="black"/>
              </a:solidFill>
            </a:endParaRPr>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solidFill>
                  <a:prstClr val="black"/>
                </a:solidFill>
              </a:rPr>
              <a:pPr/>
              <a:t>‹#›</a:t>
            </a:fld>
            <a:endParaRPr lang="zh-CN" altLang="en-US">
              <a:solidFill>
                <a:prstClr val="black"/>
              </a:solidFill>
            </a:endParaRPr>
          </a:p>
        </p:txBody>
      </p:sp>
      <p:sp>
        <p:nvSpPr>
          <p:cNvPr id="9" name="Rectangle 86"/>
          <p:cNvSpPr>
            <a:spLocks noChangeArrowheads="1"/>
          </p:cNvSpPr>
          <p:nvPr userDrawn="1"/>
        </p:nvSpPr>
        <p:spPr bwMode="auto">
          <a:xfrm>
            <a:off x="572741" y="6433425"/>
            <a:ext cx="714178" cy="426163"/>
          </a:xfrm>
          <a:prstGeom prst="rect">
            <a:avLst/>
          </a:prstGeom>
          <a:noFill/>
          <a:ln w="9525">
            <a:noFill/>
            <a:miter lim="800000"/>
            <a:headEnd/>
            <a:tailEnd/>
          </a:ln>
          <a:effectLst/>
        </p:spPr>
        <p:txBody>
          <a:bodyPr lIns="0" tIns="0" rIns="0" bIns="0"/>
          <a:lstStyle/>
          <a:p>
            <a:pPr defTabSz="988112" eaLnBrk="0" hangingPunct="0">
              <a:lnSpc>
                <a:spcPct val="85000"/>
              </a:lnSpc>
            </a:pPr>
            <a:endParaRPr lang="de-DE" sz="1300" dirty="0">
              <a:solidFill>
                <a:prstClr val="black"/>
              </a:solidFill>
              <a:latin typeface="FrutigerNext LT Light" pitchFamily="34" charset="0"/>
              <a:ea typeface="MS PGothic" pitchFamily="34" charset="-128"/>
            </a:endParaRPr>
          </a:p>
          <a:p>
            <a:pPr defTabSz="988112" eaLnBrk="0" hangingPunct="0">
              <a:lnSpc>
                <a:spcPct val="85000"/>
              </a:lnSpc>
            </a:pPr>
            <a:fld id="{E68EC476-442B-4BB7-9603-F1440C241F3D}" type="slidenum">
              <a:rPr lang="de-DE" sz="1300" smtClean="0">
                <a:solidFill>
                  <a:prstClr val="black"/>
                </a:solidFill>
                <a:latin typeface="FrutigerNext LT Light" pitchFamily="34" charset="0"/>
                <a:ea typeface="MS PGothic" pitchFamily="34" charset="-128"/>
              </a:rPr>
              <a:pPr defTabSz="988112" eaLnBrk="0" hangingPunct="0">
                <a:lnSpc>
                  <a:spcPct val="85000"/>
                </a:lnSpc>
              </a:pPr>
              <a:t>‹#›</a:t>
            </a:fld>
            <a:endParaRPr lang="en-GB" sz="1300" dirty="0">
              <a:solidFill>
                <a:prstClr val="black"/>
              </a:solidFill>
              <a:latin typeface="FrutigerNext LT Light" pitchFamily="34" charset="0"/>
              <a:ea typeface="MS PGothic" pitchFamily="34" charset="-128"/>
            </a:endParaRPr>
          </a:p>
        </p:txBody>
      </p:sp>
    </p:spTree>
    <p:extLst>
      <p:ext uri="{BB962C8B-B14F-4D97-AF65-F5344CB8AC3E}">
        <p14:creationId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wang@Huawe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1003" y="1413570"/>
            <a:ext cx="9433048" cy="3240000"/>
          </a:xfrm>
        </p:spPr>
        <p:txBody>
          <a:bodyPr/>
          <a:lstStyle/>
          <a:p>
            <a:r>
              <a:rPr lang="en-US" altLang="zh-CN" sz="4000" dirty="0"/>
              <a:t>Jointly Positioning Multiple Users in Aid </a:t>
            </a:r>
            <a:r>
              <a:rPr lang="en-US" altLang="zh-CN" sz="4000" dirty="0" smtClean="0"/>
              <a:t>of User-to-User </a:t>
            </a:r>
            <a:r>
              <a:rPr lang="en-US" altLang="zh-CN" sz="4000" dirty="0"/>
              <a:t>Distances</a:t>
            </a:r>
            <a:r>
              <a:rPr lang="en-US" altLang="zh-CN" sz="4000" dirty="0"/>
              <a:t> </a:t>
            </a:r>
            <a:br>
              <a:rPr lang="en-US" altLang="zh-CN" sz="4000" dirty="0"/>
            </a:br>
            <a:r>
              <a:rPr lang="en-US" altLang="zh-CN" sz="4000" dirty="0" smtClean="0"/>
              <a:t/>
            </a:r>
            <a:br>
              <a:rPr lang="en-US" altLang="zh-CN" sz="4000" dirty="0" smtClean="0"/>
            </a:br>
            <a:r>
              <a:rPr lang="en-US" altLang="zh-CN" sz="2400" b="0" u="sng" dirty="0">
                <a:solidFill>
                  <a:srgbClr val="FF0000"/>
                </a:solidFill>
              </a:rPr>
              <a:t>Dr. Yi Wang</a:t>
            </a:r>
            <a:r>
              <a:rPr lang="en-US" altLang="zh-CN" sz="2400" b="0" dirty="0">
                <a:solidFill>
                  <a:srgbClr val="FF0000"/>
                </a:solidFill>
              </a:rPr>
              <a:t>, </a:t>
            </a:r>
            <a:r>
              <a:rPr lang="en-US" altLang="zh-CN" sz="2400" b="0" dirty="0" err="1">
                <a:solidFill>
                  <a:srgbClr val="FF0000"/>
                </a:solidFill>
              </a:rPr>
              <a:t>Beihua</a:t>
            </a:r>
            <a:r>
              <a:rPr lang="en-US" altLang="zh-CN" sz="2400" b="0" dirty="0">
                <a:solidFill>
                  <a:srgbClr val="FF0000"/>
                </a:solidFill>
              </a:rPr>
              <a:t> Wu, </a:t>
            </a:r>
            <a:r>
              <a:rPr lang="en-US" altLang="zh-CN" sz="2400" b="0" dirty="0" err="1">
                <a:solidFill>
                  <a:srgbClr val="FF0000"/>
                </a:solidFill>
              </a:rPr>
              <a:t>Zhenyu</a:t>
            </a:r>
            <a:r>
              <a:rPr lang="en-US" altLang="zh-CN" sz="2400" b="0" dirty="0">
                <a:solidFill>
                  <a:srgbClr val="FF0000"/>
                </a:solidFill>
              </a:rPr>
              <a:t> Shi</a:t>
            </a:r>
            <a:r>
              <a:rPr lang="en-US" altLang="zh-CN" sz="4000" b="0" dirty="0" smtClean="0"/>
              <a:t/>
            </a:r>
            <a:br>
              <a:rPr lang="en-US" altLang="zh-CN" sz="4000" b="0" dirty="0" smtClean="0"/>
            </a:br>
            <a:r>
              <a:rPr lang="en-US" altLang="zh-CN" sz="2400" b="0" dirty="0" smtClean="0"/>
              <a:t>5G Lab, Huawei Technologies Co., Ltd.</a:t>
            </a:r>
            <a:br>
              <a:rPr lang="en-US" altLang="zh-CN" sz="2400" b="0" dirty="0" smtClean="0"/>
            </a:br>
            <a:r>
              <a:rPr lang="en-US" altLang="zh-CN" sz="2400" b="0" dirty="0" smtClean="0"/>
              <a:t>Email: </a:t>
            </a:r>
            <a:r>
              <a:rPr lang="en-US" altLang="zh-CN" sz="2400" b="0" dirty="0" smtClean="0">
                <a:hlinkClick r:id="rId3"/>
              </a:rPr>
              <a:t>yi.wang@Huawei.com</a:t>
            </a:r>
            <a:r>
              <a:rPr lang="en-US" altLang="zh-CN" sz="2400" b="0" dirty="0" smtClean="0"/>
              <a:t/>
            </a:r>
            <a:br>
              <a:rPr lang="en-US" altLang="zh-CN" sz="2400" b="0" dirty="0" smtClean="0"/>
            </a:br>
            <a:r>
              <a:rPr lang="en-US" altLang="zh-CN" sz="2400" b="0" dirty="0" smtClean="0"/>
              <a:t>2017-10-11, IEEE PIMRC 2017, Montreal</a:t>
            </a:r>
            <a:endParaRPr lang="zh-CN" altLang="en-US" sz="4000" b="0" dirty="0"/>
          </a:p>
        </p:txBody>
      </p:sp>
    </p:spTree>
    <p:extLst>
      <p:ext uri="{BB962C8B-B14F-4D97-AF65-F5344CB8AC3E}">
        <p14:creationId xmlns:p14="http://schemas.microsoft.com/office/powerpoint/2010/main" val="1496299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2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Introduction</a:t>
            </a:r>
            <a:endParaRPr lang="zh-CN" altLang="en-US" sz="28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sp>
        <p:nvSpPr>
          <p:cNvPr id="14" name="内容占位符 2"/>
          <p:cNvSpPr txBox="1">
            <a:spLocks/>
          </p:cNvSpPr>
          <p:nvPr/>
        </p:nvSpPr>
        <p:spPr>
          <a:xfrm>
            <a:off x="552971" y="1029654"/>
            <a:ext cx="11521280" cy="5496483"/>
          </a:xfrm>
          <a:prstGeom prst="rect">
            <a:avLst/>
          </a:prstGeom>
        </p:spPr>
        <p:txBody>
          <a:bodyPr vert="horz" lIns="121944" tIns="60972" rIns="121944" bIns="60972" rtlCol="0">
            <a:noAutofit/>
          </a:bodyPr>
          <a:lstStyle/>
          <a:p>
            <a:pPr marL="360000" lvl="1" indent="-360000">
              <a:spcBef>
                <a:spcPts val="1200"/>
              </a:spcBef>
              <a:buClr>
                <a:schemeClr val="tx2">
                  <a:lumMod val="60000"/>
                  <a:lumOff val="40000"/>
                </a:schemeClr>
              </a:buClr>
              <a:buSzPct val="90000"/>
              <a:buFont typeface="Wingdings" pitchFamily="2" charset="2"/>
              <a:buChar char="q"/>
            </a:pPr>
            <a:r>
              <a:rPr lang="en-US" altLang="zh-CN" sz="1800" dirty="0" smtClean="0"/>
              <a:t>User localization in mobile communications has been well studied in the past decades. Typical methods are range-based localization (e.g. </a:t>
            </a:r>
            <a:r>
              <a:rPr lang="en-US" altLang="zh-CN" sz="1800" dirty="0" smtClean="0"/>
              <a:t>2WLS), AOA-based localization, RF fingerprint, and SLAM etc.</a:t>
            </a:r>
            <a:endParaRPr lang="en-US" altLang="zh-CN" sz="1800" dirty="0" smtClean="0"/>
          </a:p>
          <a:p>
            <a:pPr marL="969722" lvl="2" indent="-360000">
              <a:spcBef>
                <a:spcPts val="1200"/>
              </a:spcBef>
              <a:buClr>
                <a:schemeClr val="tx2">
                  <a:lumMod val="60000"/>
                  <a:lumOff val="40000"/>
                </a:schemeClr>
              </a:buClr>
              <a:buSzPct val="90000"/>
              <a:buFont typeface="Wingdings" panose="05000000000000000000" pitchFamily="2" charset="2"/>
              <a:buChar char="l"/>
            </a:pPr>
            <a:r>
              <a:rPr lang="en-US" altLang="zh-CN" sz="1800" dirty="0" smtClean="0"/>
              <a:t>Typical m</a:t>
            </a:r>
            <a:r>
              <a:rPr lang="en-US" altLang="zh-CN" sz="1800" dirty="0" smtClean="0"/>
              <a:t>easurements are TOA, TDOA, AOA, RSS etc.</a:t>
            </a:r>
          </a:p>
          <a:p>
            <a:pPr marL="969722" lvl="2" indent="-360000">
              <a:spcBef>
                <a:spcPts val="1200"/>
              </a:spcBef>
              <a:buClr>
                <a:schemeClr val="tx2">
                  <a:lumMod val="60000"/>
                  <a:lumOff val="40000"/>
                </a:schemeClr>
              </a:buClr>
              <a:buSzPct val="90000"/>
              <a:buFont typeface="Wingdings" panose="05000000000000000000" pitchFamily="2" charset="2"/>
              <a:buChar char="l"/>
            </a:pPr>
            <a:r>
              <a:rPr lang="en-US" altLang="zh-CN" sz="1800" dirty="0" smtClean="0"/>
              <a:t>Measurements are always poor in 3G and 4G systems.</a:t>
            </a:r>
            <a:endParaRPr lang="en-US" altLang="zh-CN" sz="1800" dirty="0" smtClean="0"/>
          </a:p>
          <a:p>
            <a:pPr marL="360000" lvl="1" indent="-360000">
              <a:spcBef>
                <a:spcPts val="1200"/>
              </a:spcBef>
              <a:buClr>
                <a:schemeClr val="tx2">
                  <a:lumMod val="60000"/>
                  <a:lumOff val="40000"/>
                </a:schemeClr>
              </a:buClr>
              <a:buSzPct val="90000"/>
              <a:buFont typeface="Wingdings" pitchFamily="2" charset="2"/>
              <a:buChar char="q"/>
            </a:pPr>
            <a:r>
              <a:rPr lang="en-US" altLang="zh-CN" sz="1800" dirty="0" smtClean="0"/>
              <a:t>High-accuracy localization needs good measurements as well efficient localization algorithms. </a:t>
            </a:r>
            <a:r>
              <a:rPr lang="en-US" altLang="zh-CN" sz="1800" dirty="0" smtClean="0"/>
              <a:t>Introducing measurements from sensors (e.g. RADAR ranging and D2D measurements) are possible in 5G.</a:t>
            </a:r>
          </a:p>
          <a:p>
            <a:pPr marL="969722" lvl="2" indent="-360000">
              <a:spcBef>
                <a:spcPts val="1200"/>
              </a:spcBef>
              <a:buClr>
                <a:schemeClr val="tx2">
                  <a:lumMod val="60000"/>
                  <a:lumOff val="40000"/>
                </a:schemeClr>
              </a:buClr>
              <a:buSzPct val="90000"/>
              <a:buFont typeface="Wingdings" panose="05000000000000000000" pitchFamily="2" charset="2"/>
              <a:buChar char="l"/>
            </a:pPr>
            <a:r>
              <a:rPr lang="en-US" altLang="zh-CN" sz="1800" dirty="0" smtClean="0"/>
              <a:t>RADAR in V2X scenario can achieve range accuracy of 0.02~0.5m</a:t>
            </a:r>
          </a:p>
          <a:p>
            <a:pPr marL="969722" lvl="2" indent="-360000">
              <a:spcBef>
                <a:spcPts val="1200"/>
              </a:spcBef>
              <a:buClr>
                <a:schemeClr val="tx2">
                  <a:lumMod val="60000"/>
                  <a:lumOff val="40000"/>
                </a:schemeClr>
              </a:buClr>
              <a:buSzPct val="90000"/>
              <a:buFont typeface="Wingdings" panose="05000000000000000000" pitchFamily="2" charset="2"/>
              <a:buChar char="l"/>
            </a:pPr>
            <a:r>
              <a:rPr lang="en-US" altLang="zh-CN" sz="1800" dirty="0" smtClean="0"/>
              <a:t>IEEE802.11xx based on FTM can achieve range accuracy of 0.1~5m</a:t>
            </a:r>
            <a:endParaRPr lang="en-US" altLang="zh-CN" sz="1800" dirty="0" smtClean="0"/>
          </a:p>
          <a:p>
            <a:pPr marL="360000" lvl="1" indent="-360000">
              <a:spcBef>
                <a:spcPts val="1200"/>
              </a:spcBef>
              <a:buClr>
                <a:schemeClr val="tx2">
                  <a:lumMod val="60000"/>
                  <a:lumOff val="40000"/>
                </a:schemeClr>
              </a:buClr>
              <a:buSzPct val="90000"/>
              <a:buFont typeface="Wingdings" pitchFamily="2" charset="2"/>
              <a:buChar char="q"/>
            </a:pPr>
            <a:r>
              <a:rPr lang="en-US" altLang="zh-CN" sz="1800" dirty="0" smtClean="0"/>
              <a:t>This paper has two contributions:</a:t>
            </a:r>
          </a:p>
          <a:p>
            <a:pPr marL="969722" lvl="2" indent="-360000">
              <a:spcBef>
                <a:spcPts val="1200"/>
              </a:spcBef>
              <a:buClr>
                <a:schemeClr val="tx2">
                  <a:lumMod val="60000"/>
                  <a:lumOff val="40000"/>
                </a:schemeClr>
              </a:buClr>
              <a:buSzPct val="90000"/>
              <a:buFont typeface="Wingdings" panose="05000000000000000000" pitchFamily="2" charset="2"/>
              <a:buChar char="l"/>
            </a:pPr>
            <a:r>
              <a:rPr lang="en-US" altLang="zh-CN" sz="1800" dirty="0"/>
              <a:t>A</a:t>
            </a:r>
            <a:r>
              <a:rPr lang="en-US" altLang="zh-CN" sz="1800" dirty="0" smtClean="0"/>
              <a:t> </a:t>
            </a:r>
            <a:r>
              <a:rPr lang="en-US" altLang="zh-CN" sz="1800" dirty="0"/>
              <a:t>multiuser positioning method in aid of user-to-user (U2U) distances is </a:t>
            </a:r>
            <a:r>
              <a:rPr lang="en-US" altLang="zh-CN" sz="1800" dirty="0" smtClean="0"/>
              <a:t>proposed. To authors’ knowledge, few publications are working on the multiuser positioning.</a:t>
            </a:r>
          </a:p>
          <a:p>
            <a:pPr marL="969722" lvl="2" indent="-360000">
              <a:spcBef>
                <a:spcPts val="1200"/>
              </a:spcBef>
              <a:buClr>
                <a:schemeClr val="tx2">
                  <a:lumMod val="60000"/>
                  <a:lumOff val="40000"/>
                </a:schemeClr>
              </a:buClr>
              <a:buSzPct val="90000"/>
              <a:buFont typeface="Wingdings" panose="05000000000000000000" pitchFamily="2" charset="2"/>
              <a:buChar char="l"/>
            </a:pPr>
            <a:r>
              <a:rPr lang="en-US" altLang="zh-CN" sz="1800" dirty="0"/>
              <a:t>we apply particle swarm optimization (</a:t>
            </a:r>
            <a:r>
              <a:rPr lang="en-US" altLang="zh-CN" sz="1800" dirty="0" smtClean="0"/>
              <a:t>PSO) to </a:t>
            </a:r>
            <a:r>
              <a:rPr lang="en-US" altLang="zh-CN" sz="1800" dirty="0"/>
              <a:t>estimate user </a:t>
            </a:r>
            <a:r>
              <a:rPr lang="en-US" altLang="zh-CN" sz="1800" dirty="0" smtClean="0"/>
              <a:t>position.</a:t>
            </a:r>
            <a:r>
              <a:rPr lang="en-US" altLang="zh-CN" sz="1800" dirty="0"/>
              <a:t/>
            </a:r>
            <a:br>
              <a:rPr lang="en-US" altLang="zh-CN" sz="1800" dirty="0"/>
            </a:br>
            <a:r>
              <a:rPr lang="en-US" altLang="zh-CN" sz="1800" dirty="0"/>
              <a:t/>
            </a:r>
            <a:br>
              <a:rPr lang="en-US" altLang="zh-CN" sz="1800" dirty="0"/>
            </a:br>
            <a:endParaRPr lang="en-US" altLang="zh-CN" sz="1800" dirty="0" smtClean="0"/>
          </a:p>
        </p:txBody>
      </p:sp>
      <p:sp>
        <p:nvSpPr>
          <p:cNvPr id="1032" name="Rectangle 8"/>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5" name="Rectangle 11"/>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210259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Localization model</a:t>
            </a:r>
            <a:endParaRPr lang="zh-CN" altLang="en-US" sz="28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95" y="1557586"/>
            <a:ext cx="4917233" cy="4301412"/>
          </a:xfrm>
          <a:prstGeom prst="rect">
            <a:avLst/>
          </a:prstGeom>
        </p:spPr>
      </p:pic>
      <p:pic>
        <p:nvPicPr>
          <p:cNvPr id="4" name="图片 3"/>
          <p:cNvPicPr>
            <a:picLocks noChangeAspect="1"/>
          </p:cNvPicPr>
          <p:nvPr/>
        </p:nvPicPr>
        <p:blipFill>
          <a:blip r:embed="rId4"/>
          <a:stretch>
            <a:fillRect/>
          </a:stretch>
        </p:blipFill>
        <p:spPr>
          <a:xfrm>
            <a:off x="7641575" y="2143615"/>
            <a:ext cx="3629025" cy="676275"/>
          </a:xfrm>
          <a:prstGeom prst="rect">
            <a:avLst/>
          </a:prstGeom>
        </p:spPr>
      </p:pic>
      <p:pic>
        <p:nvPicPr>
          <p:cNvPr id="6" name="图片 5"/>
          <p:cNvPicPr>
            <a:picLocks noChangeAspect="1"/>
          </p:cNvPicPr>
          <p:nvPr/>
        </p:nvPicPr>
        <p:blipFill>
          <a:blip r:embed="rId5"/>
          <a:stretch>
            <a:fillRect/>
          </a:stretch>
        </p:blipFill>
        <p:spPr>
          <a:xfrm>
            <a:off x="7681763" y="4004922"/>
            <a:ext cx="3886200" cy="704850"/>
          </a:xfrm>
          <a:prstGeom prst="rect">
            <a:avLst/>
          </a:prstGeom>
        </p:spPr>
      </p:pic>
      <p:sp>
        <p:nvSpPr>
          <p:cNvPr id="7" name="文本框 6"/>
          <p:cNvSpPr txBox="1"/>
          <p:nvPr/>
        </p:nvSpPr>
        <p:spPr>
          <a:xfrm>
            <a:off x="6457627" y="1485578"/>
            <a:ext cx="4032448" cy="461665"/>
          </a:xfrm>
          <a:prstGeom prst="rect">
            <a:avLst/>
          </a:prstGeom>
          <a:noFill/>
        </p:spPr>
        <p:txBody>
          <a:bodyPr wrap="square" rtlCol="0">
            <a:spAutoFit/>
          </a:bodyPr>
          <a:lstStyle/>
          <a:p>
            <a:r>
              <a:rPr lang="en-US" altLang="zh-CN" dirty="0" smtClean="0"/>
              <a:t>TOA measurements model:</a:t>
            </a:r>
            <a:endParaRPr lang="zh-CN" altLang="en-US" dirty="0"/>
          </a:p>
        </p:txBody>
      </p:sp>
      <p:sp>
        <p:nvSpPr>
          <p:cNvPr id="13" name="文本框 12"/>
          <p:cNvSpPr txBox="1"/>
          <p:nvPr/>
        </p:nvSpPr>
        <p:spPr>
          <a:xfrm>
            <a:off x="6601643" y="3357786"/>
            <a:ext cx="4032448" cy="461665"/>
          </a:xfrm>
          <a:prstGeom prst="rect">
            <a:avLst/>
          </a:prstGeom>
          <a:noFill/>
        </p:spPr>
        <p:txBody>
          <a:bodyPr wrap="square" rtlCol="0">
            <a:spAutoFit/>
          </a:bodyPr>
          <a:lstStyle/>
          <a:p>
            <a:r>
              <a:rPr lang="en-US" altLang="zh-CN" dirty="0" smtClean="0"/>
              <a:t>U2U measurements model:</a:t>
            </a:r>
            <a:endParaRPr lang="zh-CN" altLang="en-US" dirty="0"/>
          </a:p>
        </p:txBody>
      </p:sp>
    </p:spTree>
    <p:extLst>
      <p:ext uri="{BB962C8B-B14F-4D97-AF65-F5344CB8AC3E}">
        <p14:creationId xmlns:p14="http://schemas.microsoft.com/office/powerpoint/2010/main" val="4210259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Fitness functions</a:t>
            </a:r>
            <a:endParaRPr lang="zh-CN" altLang="en-US" sz="16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pic>
        <p:nvPicPr>
          <p:cNvPr id="3" name="图片 2"/>
          <p:cNvPicPr>
            <a:picLocks noChangeAspect="1"/>
          </p:cNvPicPr>
          <p:nvPr/>
        </p:nvPicPr>
        <p:blipFill>
          <a:blip r:embed="rId3"/>
          <a:stretch>
            <a:fillRect/>
          </a:stretch>
        </p:blipFill>
        <p:spPr>
          <a:xfrm>
            <a:off x="4513410" y="3645818"/>
            <a:ext cx="4664389" cy="1342205"/>
          </a:xfrm>
          <a:prstGeom prst="rect">
            <a:avLst/>
          </a:prstGeom>
        </p:spPr>
      </p:pic>
      <p:sp>
        <p:nvSpPr>
          <p:cNvPr id="4" name="文本框 3"/>
          <p:cNvSpPr txBox="1"/>
          <p:nvPr/>
        </p:nvSpPr>
        <p:spPr>
          <a:xfrm>
            <a:off x="768995" y="1401784"/>
            <a:ext cx="1800200" cy="461665"/>
          </a:xfrm>
          <a:prstGeom prst="rect">
            <a:avLst/>
          </a:prstGeom>
          <a:noFill/>
        </p:spPr>
        <p:txBody>
          <a:bodyPr wrap="square" rtlCol="0">
            <a:spAutoFit/>
          </a:bodyPr>
          <a:lstStyle/>
          <a:p>
            <a:r>
              <a:rPr lang="en-US" altLang="zh-CN" dirty="0" smtClean="0"/>
              <a:t>Single user:</a:t>
            </a:r>
            <a:endParaRPr lang="zh-CN" altLang="en-US" dirty="0"/>
          </a:p>
        </p:txBody>
      </p:sp>
      <p:sp>
        <p:nvSpPr>
          <p:cNvPr id="12" name="文本框 11"/>
          <p:cNvSpPr txBox="1"/>
          <p:nvPr/>
        </p:nvSpPr>
        <p:spPr>
          <a:xfrm>
            <a:off x="841003" y="3954195"/>
            <a:ext cx="2160240" cy="461665"/>
          </a:xfrm>
          <a:prstGeom prst="rect">
            <a:avLst/>
          </a:prstGeom>
          <a:noFill/>
        </p:spPr>
        <p:txBody>
          <a:bodyPr wrap="square" rtlCol="0">
            <a:spAutoFit/>
          </a:bodyPr>
          <a:lstStyle/>
          <a:p>
            <a:r>
              <a:rPr lang="en-US" altLang="zh-CN" dirty="0" smtClean="0"/>
              <a:t>Multiple users:</a:t>
            </a:r>
            <a:endParaRPr lang="zh-CN" altLang="en-US" dirty="0"/>
          </a:p>
        </p:txBody>
      </p:sp>
      <p:pic>
        <p:nvPicPr>
          <p:cNvPr id="5" name="图片 4"/>
          <p:cNvPicPr>
            <a:picLocks noChangeAspect="1"/>
          </p:cNvPicPr>
          <p:nvPr/>
        </p:nvPicPr>
        <p:blipFill>
          <a:blip r:embed="rId4"/>
          <a:stretch>
            <a:fillRect/>
          </a:stretch>
        </p:blipFill>
        <p:spPr>
          <a:xfrm>
            <a:off x="4513412" y="1207971"/>
            <a:ext cx="3744416" cy="1310955"/>
          </a:xfrm>
          <a:prstGeom prst="rect">
            <a:avLst/>
          </a:prstGeom>
        </p:spPr>
      </p:pic>
      <p:pic>
        <p:nvPicPr>
          <p:cNvPr id="6" name="图片 5"/>
          <p:cNvPicPr>
            <a:picLocks noChangeAspect="1"/>
          </p:cNvPicPr>
          <p:nvPr/>
        </p:nvPicPr>
        <p:blipFill>
          <a:blip r:embed="rId5"/>
          <a:stretch>
            <a:fillRect/>
          </a:stretch>
        </p:blipFill>
        <p:spPr>
          <a:xfrm>
            <a:off x="4508094" y="4939466"/>
            <a:ext cx="4669706" cy="1190317"/>
          </a:xfrm>
          <a:prstGeom prst="rect">
            <a:avLst/>
          </a:prstGeom>
        </p:spPr>
      </p:pic>
      <p:pic>
        <p:nvPicPr>
          <p:cNvPr id="8" name="图片 7"/>
          <p:cNvPicPr>
            <a:picLocks noChangeAspect="1"/>
          </p:cNvPicPr>
          <p:nvPr/>
        </p:nvPicPr>
        <p:blipFill>
          <a:blip r:embed="rId6"/>
          <a:stretch>
            <a:fillRect/>
          </a:stretch>
        </p:blipFill>
        <p:spPr>
          <a:xfrm>
            <a:off x="4498231" y="3116520"/>
            <a:ext cx="4679568" cy="529298"/>
          </a:xfrm>
          <a:prstGeom prst="rect">
            <a:avLst/>
          </a:prstGeom>
        </p:spPr>
      </p:pic>
    </p:spTree>
    <p:extLst>
      <p:ext uri="{BB962C8B-B14F-4D97-AF65-F5344CB8AC3E}">
        <p14:creationId xmlns:p14="http://schemas.microsoft.com/office/powerpoint/2010/main" val="421025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Particle swarm optimization</a:t>
            </a:r>
            <a:endParaRPr lang="zh-CN" altLang="en-US" sz="16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pic>
        <p:nvPicPr>
          <p:cNvPr id="12" name="Picture 4" descr="http://www.kqdlh.com/upload/images/hn6_webp.jpg"/>
          <p:cNvPicPr>
            <a:picLocks noChangeAspect="1" noChangeArrowheads="1"/>
          </p:cNvPicPr>
          <p:nvPr/>
        </p:nvPicPr>
        <p:blipFill>
          <a:blip r:embed="rId3" cstate="print"/>
          <a:srcRect/>
          <a:stretch>
            <a:fillRect/>
          </a:stretch>
        </p:blipFill>
        <p:spPr bwMode="auto">
          <a:xfrm>
            <a:off x="2281163" y="1124458"/>
            <a:ext cx="7344816" cy="5352369"/>
          </a:xfrm>
          <a:prstGeom prst="rect">
            <a:avLst/>
          </a:prstGeom>
          <a:noFill/>
        </p:spPr>
      </p:pic>
    </p:spTree>
    <p:extLst>
      <p:ext uri="{BB962C8B-B14F-4D97-AF65-F5344CB8AC3E}">
        <p14:creationId xmlns:p14="http://schemas.microsoft.com/office/powerpoint/2010/main" val="4210259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Particle swarm optimization</a:t>
            </a:r>
            <a:endParaRPr lang="zh-CN" altLang="en-US" sz="16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pic>
        <p:nvPicPr>
          <p:cNvPr id="3" name="图片 2"/>
          <p:cNvPicPr>
            <a:picLocks noChangeAspect="1"/>
          </p:cNvPicPr>
          <p:nvPr/>
        </p:nvPicPr>
        <p:blipFill>
          <a:blip r:embed="rId3"/>
          <a:stretch>
            <a:fillRect/>
          </a:stretch>
        </p:blipFill>
        <p:spPr>
          <a:xfrm>
            <a:off x="7394151" y="1413570"/>
            <a:ext cx="4370128" cy="4680520"/>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552971" y="1413570"/>
            <a:ext cx="6691515" cy="4680520"/>
          </a:xfrm>
          <a:prstGeom prst="rect">
            <a:avLst/>
          </a:prstGeom>
          <a:noFill/>
          <a:ln w="9525">
            <a:noFill/>
            <a:miter lim="800000"/>
            <a:headEnd/>
            <a:tailEnd/>
          </a:ln>
        </p:spPr>
      </p:pic>
    </p:spTree>
    <p:extLst>
      <p:ext uri="{BB962C8B-B14F-4D97-AF65-F5344CB8AC3E}">
        <p14:creationId xmlns:p14="http://schemas.microsoft.com/office/powerpoint/2010/main" val="2380105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Simulations </a:t>
            </a:r>
            <a:r>
              <a:rPr lang="en-US" altLang="zh-CN" sz="2400" dirty="0" smtClean="0"/>
              <a:t>– number of users</a:t>
            </a:r>
            <a:endParaRPr lang="zh-CN" altLang="en-US" sz="16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770" y="1125537"/>
            <a:ext cx="4536504" cy="4510051"/>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603" y="1125537"/>
            <a:ext cx="4529861" cy="4510051"/>
          </a:xfrm>
          <a:prstGeom prst="rect">
            <a:avLst/>
          </a:prstGeom>
        </p:spPr>
      </p:pic>
      <p:sp>
        <p:nvSpPr>
          <p:cNvPr id="9" name="文本框 8"/>
          <p:cNvSpPr txBox="1"/>
          <p:nvPr/>
        </p:nvSpPr>
        <p:spPr>
          <a:xfrm>
            <a:off x="841003" y="5806058"/>
            <a:ext cx="10585176" cy="400110"/>
          </a:xfrm>
          <a:prstGeom prst="rect">
            <a:avLst/>
          </a:prstGeom>
          <a:noFill/>
        </p:spPr>
        <p:txBody>
          <a:bodyPr wrap="square" rtlCol="0">
            <a:spAutoFit/>
          </a:bodyPr>
          <a:lstStyle/>
          <a:p>
            <a:r>
              <a:rPr lang="en-US" altLang="zh-CN" sz="2000" dirty="0" smtClean="0"/>
              <a:t>Localization accuracy is improved as increasing the number of users.</a:t>
            </a:r>
            <a:endParaRPr lang="zh-CN" altLang="en-US" sz="2000" dirty="0"/>
          </a:p>
        </p:txBody>
      </p:sp>
    </p:spTree>
    <p:extLst>
      <p:ext uri="{BB962C8B-B14F-4D97-AF65-F5344CB8AC3E}">
        <p14:creationId xmlns:p14="http://schemas.microsoft.com/office/powerpoint/2010/main" val="5382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Simulations </a:t>
            </a:r>
            <a:r>
              <a:rPr lang="en-US" altLang="zh-CN" sz="2400" dirty="0" smtClean="0"/>
              <a:t>– U2U measurement errors</a:t>
            </a:r>
            <a:endParaRPr lang="zh-CN" altLang="en-US" sz="16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sp>
        <p:nvSpPr>
          <p:cNvPr id="9" name="文本框 8"/>
          <p:cNvSpPr txBox="1"/>
          <p:nvPr/>
        </p:nvSpPr>
        <p:spPr>
          <a:xfrm>
            <a:off x="841003" y="5806058"/>
            <a:ext cx="10585176" cy="707886"/>
          </a:xfrm>
          <a:prstGeom prst="rect">
            <a:avLst/>
          </a:prstGeom>
          <a:noFill/>
        </p:spPr>
        <p:txBody>
          <a:bodyPr wrap="square" rtlCol="0">
            <a:spAutoFit/>
          </a:bodyPr>
          <a:lstStyle/>
          <a:p>
            <a:r>
              <a:rPr lang="en-US" altLang="zh-CN" sz="2000" dirty="0" smtClean="0"/>
              <a:t>LTE system may achieve 5-10 meters accuracy whereas 5G </a:t>
            </a:r>
            <a:r>
              <a:rPr lang="en-US" altLang="zh-CN" sz="2000" dirty="0" err="1" smtClean="0"/>
              <a:t>mmWave</a:t>
            </a:r>
            <a:r>
              <a:rPr lang="en-US" altLang="zh-CN" sz="2000" dirty="0" smtClean="0"/>
              <a:t> can achieve 2-3 meters accuracy.</a:t>
            </a:r>
            <a:endParaRPr lang="zh-CN" altLang="en-US" sz="2000"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03" y="1142209"/>
            <a:ext cx="4968552" cy="459735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587" y="1125537"/>
            <a:ext cx="5040560" cy="4567967"/>
          </a:xfrm>
          <a:prstGeom prst="rect">
            <a:avLst/>
          </a:prstGeom>
        </p:spPr>
      </p:pic>
    </p:spTree>
    <p:extLst>
      <p:ext uri="{BB962C8B-B14F-4D97-AF65-F5344CB8AC3E}">
        <p14:creationId xmlns:p14="http://schemas.microsoft.com/office/powerpoint/2010/main" val="1934535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30896" y="-26590"/>
            <a:ext cx="11333383" cy="1056245"/>
          </a:xfrm>
        </p:spPr>
        <p:txBody>
          <a:bodyPr/>
          <a:lstStyle/>
          <a:p>
            <a:r>
              <a:rPr lang="en-US" altLang="zh-CN" dirty="0" smtClean="0"/>
              <a:t>Simulations </a:t>
            </a:r>
            <a:r>
              <a:rPr lang="en-US" altLang="zh-CN" sz="2400" dirty="0" smtClean="0"/>
              <a:t>– with partial nodes known</a:t>
            </a:r>
            <a:endParaRPr lang="zh-CN" altLang="en-US" sz="1600" dirty="0"/>
          </a:p>
        </p:txBody>
      </p:sp>
      <p:sp>
        <p:nvSpPr>
          <p:cNvPr id="6146" name="Rectangle 2"/>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3734" name="Rectangle 6"/>
          <p:cNvSpPr>
            <a:spLocks noChangeArrowheads="1"/>
          </p:cNvSpPr>
          <p:nvPr/>
        </p:nvSpPr>
        <p:spPr bwMode="auto">
          <a:xfrm>
            <a:off x="0" y="0"/>
            <a:ext cx="12195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内容占位符 2"/>
          <p:cNvSpPr txBox="1">
            <a:spLocks/>
          </p:cNvSpPr>
          <p:nvPr/>
        </p:nvSpPr>
        <p:spPr>
          <a:xfrm>
            <a:off x="430896" y="981523"/>
            <a:ext cx="11333383" cy="5544615"/>
          </a:xfrm>
          <a:prstGeom prst="rect">
            <a:avLst/>
          </a:prstGeom>
        </p:spPr>
        <p:txBody>
          <a:bodyPr vert="horz" lIns="121944" tIns="60972" rIns="121944" bIns="60972" rtlCol="0">
            <a:noAutofit/>
          </a:bodyPr>
          <a:lstStyle/>
          <a:p>
            <a:pPr marL="360000" lvl="1" indent="-360000" algn="just">
              <a:spcBef>
                <a:spcPts val="600"/>
              </a:spcBef>
              <a:buClr>
                <a:schemeClr val="tx2">
                  <a:lumMod val="60000"/>
                  <a:lumOff val="40000"/>
                </a:schemeClr>
              </a:buClr>
              <a:buSzPct val="90000"/>
              <a:buFont typeface="Wingdings" pitchFamily="2" charset="2"/>
              <a:buChar char="q"/>
            </a:pPr>
            <a:endParaRPr lang="en-US" altLang="zh-CN" sz="2000" dirty="0" smtClean="0">
              <a:cs typeface="Times New Roman" pitchFamily="18" charset="0"/>
            </a:endParaRPr>
          </a:p>
        </p:txBody>
      </p:sp>
      <p:sp>
        <p:nvSpPr>
          <p:cNvPr id="9" name="文本框 8"/>
          <p:cNvSpPr txBox="1"/>
          <p:nvPr/>
        </p:nvSpPr>
        <p:spPr>
          <a:xfrm>
            <a:off x="841003" y="5806058"/>
            <a:ext cx="10585176" cy="400110"/>
          </a:xfrm>
          <a:prstGeom prst="rect">
            <a:avLst/>
          </a:prstGeom>
          <a:noFill/>
        </p:spPr>
        <p:txBody>
          <a:bodyPr wrap="square" rtlCol="0">
            <a:spAutoFit/>
          </a:bodyPr>
          <a:lstStyle/>
          <a:p>
            <a:r>
              <a:rPr lang="en-US" altLang="zh-CN" sz="2000" dirty="0" smtClean="0"/>
              <a:t>Priori information of partial nodes (location) is helpful to improve localization accuracy.</a:t>
            </a:r>
            <a:endParaRPr lang="zh-CN" altLang="en-US" sz="20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86" y="1089663"/>
            <a:ext cx="5112569" cy="460547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5645" y="1080736"/>
            <a:ext cx="5164980" cy="4614405"/>
          </a:xfrm>
          <a:prstGeom prst="rect">
            <a:avLst/>
          </a:prstGeom>
        </p:spPr>
      </p:pic>
    </p:spTree>
    <p:extLst>
      <p:ext uri="{BB962C8B-B14F-4D97-AF65-F5344CB8AC3E}">
        <p14:creationId xmlns:p14="http://schemas.microsoft.com/office/powerpoint/2010/main" val="3869234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25333</TotalTime>
  <Words>254</Words>
  <Application>Microsoft Office PowerPoint</Application>
  <PresentationFormat>自定义</PresentationFormat>
  <Paragraphs>34</Paragraphs>
  <Slides>10</Slides>
  <Notes>9</Notes>
  <HiddenSlides>0</HiddenSlides>
  <MMClips>0</MMClips>
  <ScaleCrop>false</ScaleCrop>
  <HeadingPairs>
    <vt:vector size="6" baseType="variant">
      <vt:variant>
        <vt:lpstr>已用的字体</vt:lpstr>
      </vt:variant>
      <vt:variant>
        <vt:i4>9</vt:i4>
      </vt:variant>
      <vt:variant>
        <vt:lpstr>主题</vt:lpstr>
      </vt:variant>
      <vt:variant>
        <vt:i4>9</vt:i4>
      </vt:variant>
      <vt:variant>
        <vt:lpstr>幻灯片标题</vt:lpstr>
      </vt:variant>
      <vt:variant>
        <vt:i4>10</vt:i4>
      </vt:variant>
    </vt:vector>
  </HeadingPairs>
  <TitlesOfParts>
    <vt:vector size="28" baseType="lpstr">
      <vt:lpstr>FrutigerNext LT Light</vt:lpstr>
      <vt:lpstr>MS PGothic</vt:lpstr>
      <vt:lpstr>黑体</vt:lpstr>
      <vt:lpstr>宋体</vt:lpstr>
      <vt:lpstr>微软雅黑</vt:lpstr>
      <vt:lpstr>Arial</vt:lpstr>
      <vt:lpstr>Calibri</vt:lpstr>
      <vt:lpstr>Times New Roman</vt:lpstr>
      <vt:lpstr>Wingdings</vt:lpstr>
      <vt:lpstr>封面01</vt:lpstr>
      <vt:lpstr>目录Contonts</vt:lpstr>
      <vt:lpstr>内容Copytext </vt:lpstr>
      <vt:lpstr>Thank you</vt:lpstr>
      <vt:lpstr>1_目录Contonts</vt:lpstr>
      <vt:lpstr>1_内容Copytext </vt:lpstr>
      <vt:lpstr>2_目录Contonts</vt:lpstr>
      <vt:lpstr>2_内容Copytext </vt:lpstr>
      <vt:lpstr>3_目录Contonts</vt:lpstr>
      <vt:lpstr>Jointly Positioning Multiple Users in Aid of User-to-User Distances   Dr. Yi Wang, Beihua Wu, Zhenyu Shi 5G Lab, Huawei Technologies Co., Ltd. Email: yi.wang@Huawei.com 2017-10-11, IEEE PIMRC 2017, Montreal</vt:lpstr>
      <vt:lpstr>Introduction</vt:lpstr>
      <vt:lpstr>Localization model</vt:lpstr>
      <vt:lpstr>Fitness functions</vt:lpstr>
      <vt:lpstr>Particle swarm optimization</vt:lpstr>
      <vt:lpstr>Particle swarm optimization</vt:lpstr>
      <vt:lpstr>Simulations – number of users</vt:lpstr>
      <vt:lpstr>Simulations – U2U measurement errors</vt:lpstr>
      <vt:lpstr>Simulations – with partial nodes known</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Wangyi (Yi)</cp:lastModifiedBy>
  <cp:revision>622</cp:revision>
  <dcterms:created xsi:type="dcterms:W3CDTF">2014-09-24T01:01:53Z</dcterms:created>
  <dcterms:modified xsi:type="dcterms:W3CDTF">2017-09-29T09:02:24Z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(3)tVh/HeIo96e+zqsqVl0rTt9Ry+iZ4yberInhaEBusHlgLo/X34BxoPtrfhQvOU20ve05KiF8
yslIwxSNbSqvh5AE5rpjIb24KaLhQsKigQmFihqaxjt1cSjJLOn8fM+siM48Z+xX/qCmCHUD
C3IBs6+W82m1HtTkOqU2RLgFUUjgfp+Bn2Kv5FlSIGYu02120NBNdUDXM47vdw0D7dOZER8s
lpdXWMmLGVLKfqa9LA</vt:lpwstr>
  </property>
  <property fmtid="{D5CDD505-2E9C-101B-9397-08002B2CF9AE}" pid="3" name="_2015_ms_pID_7253431">
    <vt:lpwstr>Iyzczl+UbojR/H81gQ9zkphfPcXv5I0mkvn5q3YHH062p6JKJ5II/q
Q+5i95gR3mkUQ3YkRt8q8jajdrOX5pn4bMPoeVkVI4ktCl1qge7E+w/IfClXVqQJcIuknBRU
g07NDhb5NOpZUjS6qULVpdfMTCtIccgeqeik8cfQNH9rpCv0rCfDUfzdBwQ8LbG7FSzD0oK7
71e9eNatKD+TDcOxbTgXg6adausfc3XwnCjQ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1474535022</vt:lpwstr>
  </property>
  <property fmtid="{D5CDD505-2E9C-101B-9397-08002B2CF9AE}" pid="8" name="_2015_ms_pID_7253432">
    <vt:lpwstr>wA==</vt:lpwstr>
  </property>
</Properties>
</file>